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m4v" ContentType="video/unknown"/>
  <Default Extension="tiff" ContentType="image/tiff"/>
  <Default Extension="emf" ContentType="image/x-emf"/>
  <Default Extension="rels" ContentType="application/vnd.openxmlformats-package.relationships+xml"/>
  <Default Extension="gif" ContentType="image/gif"/>
  <Default Extension="tif" ContentType="image/tif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257" r:id="rId2"/>
    <p:sldId id="258" r:id="rId3"/>
    <p:sldId id="259" r:id="rId4"/>
    <p:sldId id="293" r:id="rId5"/>
    <p:sldId id="296" r:id="rId6"/>
    <p:sldId id="294" r:id="rId7"/>
    <p:sldId id="295" r:id="rId8"/>
    <p:sldId id="297" r:id="rId9"/>
    <p:sldId id="298" r:id="rId10"/>
    <p:sldId id="301" r:id="rId11"/>
    <p:sldId id="299" r:id="rId12"/>
    <p:sldId id="300" r:id="rId13"/>
    <p:sldId id="302" r:id="rId14"/>
    <p:sldId id="303" r:id="rId15"/>
    <p:sldId id="304" r:id="rId16"/>
    <p:sldId id="305" r:id="rId17"/>
    <p:sldId id="306" r:id="rId18"/>
    <p:sldId id="307" r:id="rId19"/>
    <p:sldId id="308" r:id="rId20"/>
    <p:sldId id="309" r:id="rId21"/>
    <p:sldId id="310" r:id="rId22"/>
    <p:sldId id="311" r:id="rId23"/>
    <p:sldId id="313" r:id="rId24"/>
    <p:sldId id="314" r:id="rId25"/>
    <p:sldId id="318" r:id="rId26"/>
    <p:sldId id="312" r:id="rId27"/>
    <p:sldId id="315" r:id="rId28"/>
    <p:sldId id="316" r:id="rId29"/>
    <p:sldId id="317" r:id="rId30"/>
    <p:sldId id="285" r:id="rId31"/>
    <p:sldId id="319" r:id="rId32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191" autoAdjust="0"/>
    <p:restoredTop sz="89490" autoAdjust="0"/>
  </p:normalViewPr>
  <p:slideViewPr>
    <p:cSldViewPr>
      <p:cViewPr varScale="1">
        <p:scale>
          <a:sx n="96" d="100"/>
          <a:sy n="96" d="100"/>
        </p:scale>
        <p:origin x="1448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notesMaster" Target="notesMasters/notesMaster1.xml"/><Relationship Id="rId34" Type="http://schemas.openxmlformats.org/officeDocument/2006/relationships/presProps" Target="presProps.xml"/><Relationship Id="rId35" Type="http://schemas.openxmlformats.org/officeDocument/2006/relationships/viewProps" Target="viewProps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405AC4-657C-4047-8E08-FAD22CB685CD}" type="datetimeFigureOut">
              <a:rPr lang="en-US" smtClean="0"/>
              <a:t>5/10/17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D67C49-55CE-4E04-B1DE-CBE0A25E1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513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fr-CH" dirty="0">
              <a:latin typeface="Antique Olive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2383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Image</a:t>
            </a:r>
            <a:r>
              <a:rPr lang="en-GB" baseline="0" dirty="0" smtClean="0"/>
              <a:t> source:</a:t>
            </a:r>
          </a:p>
          <a:p>
            <a:r>
              <a:rPr lang="en-GB" dirty="0" smtClean="0"/>
              <a:t>http://</a:t>
            </a:r>
            <a:r>
              <a:rPr lang="en-GB" dirty="0" err="1" smtClean="0"/>
              <a:t>smc.neuralcorrelate.com</a:t>
            </a:r>
            <a:r>
              <a:rPr lang="en-GB" dirty="0" smtClean="0"/>
              <a:t>/research-lines/</a:t>
            </a:r>
            <a:r>
              <a:rPr lang="en-GB" dirty="0" err="1" smtClean="0"/>
              <a:t>fixational</a:t>
            </a:r>
            <a:r>
              <a:rPr lang="en-GB" dirty="0" smtClean="0"/>
              <a:t>-eye-movements/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D67C49-55CE-4E04-B1DE-CBE0A25E161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7354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Image</a:t>
            </a:r>
            <a:r>
              <a:rPr lang="en-GB" baseline="0" dirty="0" smtClean="0"/>
              <a:t> source: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https://</a:t>
            </a:r>
            <a:r>
              <a:rPr lang="en-GB" dirty="0" err="1" smtClean="0">
                <a:solidFill>
                  <a:schemeClr val="bg1">
                    <a:lumMod val="65000"/>
                  </a:schemeClr>
                </a:solidFill>
                <a:latin typeface="Cambria" charset="0"/>
                <a:ea typeface="Cambria" charset="0"/>
                <a:cs typeface="Cambria" charset="0"/>
              </a:rPr>
              <a:t>flic.kr</a:t>
            </a:r>
            <a:r>
              <a:rPr lang="en-GB" dirty="0" smtClean="0">
                <a:solidFill>
                  <a:schemeClr val="bg1">
                    <a:lumMod val="65000"/>
                  </a:schemeClr>
                </a:solidFill>
                <a:latin typeface="Cambria" charset="0"/>
                <a:ea typeface="Cambria" charset="0"/>
                <a:cs typeface="Cambria" charset="0"/>
              </a:rPr>
              <a:t>/p/c1UTf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D67C49-55CE-4E04-B1DE-CBE0A25E161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7680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D67C49-55CE-4E04-B1DE-CBE0A25E161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1641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D67C49-55CE-4E04-B1DE-CBE0A25E161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4578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D67C49-55CE-4E04-B1DE-CBE0A25E161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5141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Figure</a:t>
            </a:r>
            <a:r>
              <a:rPr lang="en-GB" baseline="0" dirty="0" smtClean="0"/>
              <a:t> from GP example in PyMC3 doc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D67C49-55CE-4E04-B1DE-CBE0A25E161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897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B4128-D0E4-47B2-AAD6-D99E03F6C8B8}" type="datetimeFigureOut">
              <a:rPr lang="en-US" smtClean="0"/>
              <a:t>5/10/17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3BF1C-AB22-442B-B485-6569415B3C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8351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B4128-D0E4-47B2-AAD6-D99E03F6C8B8}" type="datetimeFigureOut">
              <a:rPr lang="en-US" smtClean="0"/>
              <a:t>5/10/17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3BF1C-AB22-442B-B485-6569415B3C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5661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B4128-D0E4-47B2-AAD6-D99E03F6C8B8}" type="datetimeFigureOut">
              <a:rPr lang="en-US" smtClean="0"/>
              <a:t>5/10/17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3BF1C-AB22-442B-B485-6569415B3C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1870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B4128-D0E4-47B2-AAD6-D99E03F6C8B8}" type="datetimeFigureOut">
              <a:rPr lang="en-US" smtClean="0"/>
              <a:t>5/10/17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3BF1C-AB22-442B-B485-6569415B3C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9327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B4128-D0E4-47B2-AAD6-D99E03F6C8B8}" type="datetimeFigureOut">
              <a:rPr lang="en-US" smtClean="0"/>
              <a:t>5/10/17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3BF1C-AB22-442B-B485-6569415B3C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7387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B4128-D0E4-47B2-AAD6-D99E03F6C8B8}" type="datetimeFigureOut">
              <a:rPr lang="en-US" smtClean="0"/>
              <a:t>5/10/17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3BF1C-AB22-442B-B485-6569415B3C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1648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B4128-D0E4-47B2-AAD6-D99E03F6C8B8}" type="datetimeFigureOut">
              <a:rPr lang="en-US" smtClean="0"/>
              <a:t>5/10/17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3BF1C-AB22-442B-B485-6569415B3C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616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B4128-D0E4-47B2-AAD6-D99E03F6C8B8}" type="datetimeFigureOut">
              <a:rPr lang="en-US" smtClean="0"/>
              <a:t>5/10/17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3BF1C-AB22-442B-B485-6569415B3C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8544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B4128-D0E4-47B2-AAD6-D99E03F6C8B8}" type="datetimeFigureOut">
              <a:rPr lang="en-US" smtClean="0"/>
              <a:t>5/10/17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3BF1C-AB22-442B-B485-6569415B3C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6009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B4128-D0E4-47B2-AAD6-D99E03F6C8B8}" type="datetimeFigureOut">
              <a:rPr lang="en-US" smtClean="0"/>
              <a:t>5/10/17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3BF1C-AB22-442B-B485-6569415B3C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124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B4128-D0E4-47B2-AAD6-D99E03F6C8B8}" type="datetimeFigureOut">
              <a:rPr lang="en-US" smtClean="0"/>
              <a:t>5/10/17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3BF1C-AB22-442B-B485-6569415B3C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1896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8B4128-D0E4-47B2-AAD6-D99E03F6C8B8}" type="datetimeFigureOut">
              <a:rPr lang="en-US" smtClean="0"/>
              <a:t>5/10/17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F3BF1C-AB22-442B-B485-6569415B3C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3096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5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4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4" Type="http://schemas.openxmlformats.org/officeDocument/2006/relationships/image" Target="../media/image34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4" Type="http://schemas.openxmlformats.org/officeDocument/2006/relationships/image" Target="../media/image36.tif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.tiff"/><Relationship Id="rId3" Type="http://schemas.openxmlformats.org/officeDocument/2006/relationships/image" Target="../media/image38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8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9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gif"/><Relationship Id="rId5" Type="http://schemas.openxmlformats.org/officeDocument/2006/relationships/image" Target="../media/image7.jpeg"/><Relationship Id="rId6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0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.tiff"/><Relationship Id="rId3" Type="http://schemas.openxmlformats.org/officeDocument/2006/relationships/image" Target="../media/image42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.tiff"/><Relationship Id="rId3" Type="http://schemas.openxmlformats.org/officeDocument/2006/relationships/image" Target="../media/image41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4.tif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5.tiff"/><Relationship Id="rId3" Type="http://schemas.openxmlformats.org/officeDocument/2006/relationships/image" Target="../media/image46.tif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7.tif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8.tif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9.png"/><Relationship Id="rId3" Type="http://schemas.openxmlformats.org/officeDocument/2006/relationships/image" Target="../media/image5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4" Type="http://schemas.openxmlformats.org/officeDocument/2006/relationships/image" Target="../media/image52.tiff"/><Relationship Id="rId5" Type="http://schemas.openxmlformats.org/officeDocument/2006/relationships/image" Target="../media/image53.tiff"/><Relationship Id="rId6" Type="http://schemas.openxmlformats.org/officeDocument/2006/relationships/image" Target="../media/image54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4" Type="http://schemas.openxmlformats.org/officeDocument/2006/relationships/image" Target="../media/image11.jpeg"/><Relationship Id="rId5" Type="http://schemas.openxmlformats.org/officeDocument/2006/relationships/image" Target="../media/image12.tiff"/><Relationship Id="rId6" Type="http://schemas.openxmlformats.org/officeDocument/2006/relationships/hyperlink" Target="https://github.com/junpenglao/" TargetMode="External"/><Relationship Id="rId7" Type="http://schemas.openxmlformats.org/officeDocument/2006/relationships/hyperlink" Target="http://junpenglao.xyz/" TargetMode="External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gi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12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.tiff"/><Relationship Id="rId3" Type="http://schemas.openxmlformats.org/officeDocument/2006/relationships/image" Target="../media/image55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4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tiff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media" Target="../media/media2.m4v"/><Relationship Id="rId4" Type="http://schemas.openxmlformats.org/officeDocument/2006/relationships/video" Target="../media/media2.m4v"/><Relationship Id="rId5" Type="http://schemas.openxmlformats.org/officeDocument/2006/relationships/slideLayout" Target="../slideLayouts/slideLayout7.xml"/><Relationship Id="rId6" Type="http://schemas.openxmlformats.org/officeDocument/2006/relationships/notesSlide" Target="../notesSlides/notesSlide4.xml"/><Relationship Id="rId7" Type="http://schemas.openxmlformats.org/officeDocument/2006/relationships/image" Target="../media/image16.png"/><Relationship Id="rId8" Type="http://schemas.openxmlformats.org/officeDocument/2006/relationships/image" Target="../media/image17.png"/><Relationship Id="rId1" Type="http://schemas.microsoft.com/office/2007/relationships/media" Target="../media/media1.m4v"/><Relationship Id="rId2" Type="http://schemas.openxmlformats.org/officeDocument/2006/relationships/video" Target="../media/media1.m4v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emf"/><Relationship Id="rId3" Type="http://schemas.openxmlformats.org/officeDocument/2006/relationships/image" Target="../media/image19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4" Type="http://schemas.openxmlformats.org/officeDocument/2006/relationships/image" Target="../media/image20.tif"/><Relationship Id="rId5" Type="http://schemas.openxmlformats.org/officeDocument/2006/relationships/image" Target="../media/image21.ti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8"/>
          <p:cNvSpPr txBox="1">
            <a:spLocks noChangeArrowheads="1"/>
          </p:cNvSpPr>
          <p:nvPr/>
        </p:nvSpPr>
        <p:spPr bwMode="auto">
          <a:xfrm>
            <a:off x="5099787" y="4725144"/>
            <a:ext cx="2491387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dirty="0" smtClean="0">
                <a:latin typeface="Cambria" charset="0"/>
                <a:ea typeface="Cambria" charset="0"/>
                <a:cs typeface="Cambria" charset="0"/>
              </a:rPr>
              <a:t>Junpeng Lao, PhD</a:t>
            </a:r>
          </a:p>
          <a:p>
            <a:pPr algn="ctr"/>
            <a:r>
              <a:rPr lang="en-US" sz="1200" dirty="0" err="1" smtClean="0">
                <a:latin typeface="Cambria" charset="0"/>
                <a:ea typeface="Cambria" charset="0"/>
                <a:cs typeface="Cambria" charset="0"/>
              </a:rPr>
              <a:t>Bayes@Lund</a:t>
            </a:r>
            <a:r>
              <a:rPr lang="en-US" sz="1200" dirty="0" smtClean="0">
                <a:latin typeface="Cambria" charset="0"/>
                <a:ea typeface="Cambria" charset="0"/>
                <a:cs typeface="Cambria" charset="0"/>
              </a:rPr>
              <a:t>, 2017-04-20</a:t>
            </a:r>
            <a:endParaRPr lang="en-US" sz="1200" dirty="0">
              <a:latin typeface="Cambria" charset="0"/>
              <a:ea typeface="Cambria" charset="0"/>
              <a:cs typeface="Cambria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3583" y="1956612"/>
            <a:ext cx="8676456" cy="2232248"/>
          </a:xfrm>
        </p:spPr>
        <p:txBody>
          <a:bodyPr>
            <a:normAutofit fontScale="90000"/>
          </a:bodyPr>
          <a:lstStyle/>
          <a:p>
            <a:pPr algn="r">
              <a:lnSpc>
                <a:spcPct val="150000"/>
              </a:lnSpc>
              <a:spcBef>
                <a:spcPts val="2400"/>
              </a:spcBef>
              <a:spcAft>
                <a:spcPts val="3000"/>
              </a:spcAft>
            </a:pPr>
            <a:r>
              <a:rPr lang="en-US">
                <a:latin typeface="Cambria" charset="0"/>
                <a:ea typeface="Cambria" charset="0"/>
                <a:cs typeface="Cambria" charset="0"/>
              </a:rPr>
              <a:t>Statistical Inferences of Eye movement data using Bayesian smoothing </a:t>
            </a:r>
            <a:endParaRPr lang="fr-CH" sz="2800" i="1" dirty="0">
              <a:latin typeface="Cambria" charset="0"/>
              <a:ea typeface="Cambria" charset="0"/>
              <a:cs typeface="Cambria" charset="0"/>
            </a:endParaRPr>
          </a:p>
        </p:txBody>
      </p:sp>
      <p:pic>
        <p:nvPicPr>
          <p:cNvPr id="66567" name="Picture 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6301966"/>
            <a:ext cx="1681811" cy="4547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Rectangle 15"/>
          <p:cNvSpPr/>
          <p:nvPr/>
        </p:nvSpPr>
        <p:spPr>
          <a:xfrm>
            <a:off x="1861323" y="6496592"/>
            <a:ext cx="3524511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 smtClean="0">
                <a:solidFill>
                  <a:schemeClr val="tx2"/>
                </a:solidFill>
                <a:latin typeface="Cambria" charset="0"/>
                <a:ea typeface="Cambria" charset="0"/>
                <a:cs typeface="Cambria" charset="0"/>
              </a:rPr>
              <a:t>I am supported by </a:t>
            </a:r>
            <a:r>
              <a:rPr lang="en-US" sz="900" dirty="0">
                <a:solidFill>
                  <a:schemeClr val="tx2"/>
                </a:solidFill>
                <a:latin typeface="Cambria" charset="0"/>
                <a:ea typeface="Cambria" charset="0"/>
                <a:cs typeface="Cambria" charset="0"/>
              </a:rPr>
              <a:t>the Swiss National Science </a:t>
            </a:r>
            <a:r>
              <a:rPr lang="en-US" sz="900" dirty="0" smtClean="0">
                <a:solidFill>
                  <a:schemeClr val="tx2"/>
                </a:solidFill>
                <a:latin typeface="Cambria" charset="0"/>
                <a:ea typeface="Cambria" charset="0"/>
                <a:cs typeface="Cambria" charset="0"/>
              </a:rPr>
              <a:t>Foundation</a:t>
            </a:r>
            <a:endParaRPr lang="fr-CH" sz="900" dirty="0">
              <a:solidFill>
                <a:schemeClr val="tx2"/>
              </a:solidFill>
              <a:latin typeface="Cambria" charset="0"/>
              <a:ea typeface="Cambria" charset="0"/>
              <a:cs typeface="Cambria" charset="0"/>
            </a:endParaRPr>
          </a:p>
        </p:txBody>
      </p:sp>
      <p:pic>
        <p:nvPicPr>
          <p:cNvPr id="1028" name="Picture 4" descr="C:\Users\laoj\Google Drive\temp\unifr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9206" y="188639"/>
            <a:ext cx="1289488" cy="864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8234" y="147921"/>
            <a:ext cx="979593" cy="904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068528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2636912"/>
            <a:ext cx="8460432" cy="277741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39552" y="332656"/>
            <a:ext cx="80648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Cambria" charset="0"/>
                <a:ea typeface="Cambria" charset="0"/>
                <a:cs typeface="Cambria" charset="0"/>
              </a:rPr>
              <a:t>Smoothing</a:t>
            </a:r>
            <a:endParaRPr lang="en-GB" sz="4000" dirty="0">
              <a:latin typeface="Cambria" charset="0"/>
              <a:ea typeface="Cambria" charset="0"/>
              <a:cs typeface="Cambri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4603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39552" y="332656"/>
            <a:ext cx="80648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Cambria" charset="0"/>
                <a:ea typeface="Cambria" charset="0"/>
                <a:cs typeface="Cambria" charset="0"/>
              </a:rPr>
              <a:t>Does size matter?</a:t>
            </a:r>
            <a:endParaRPr lang="en-GB" sz="4000" dirty="0">
              <a:latin typeface="Cambria" charset="0"/>
              <a:ea typeface="Cambria" charset="0"/>
              <a:cs typeface="Cambria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64" y="4653136"/>
            <a:ext cx="8820472" cy="185730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784" y="1268760"/>
            <a:ext cx="8460432" cy="2777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464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608" y="1916832"/>
            <a:ext cx="7056784" cy="419872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39552" y="332656"/>
            <a:ext cx="80648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Cambria" charset="0"/>
                <a:ea typeface="Cambria" charset="0"/>
                <a:cs typeface="Cambria" charset="0"/>
              </a:rPr>
              <a:t>Rethinking</a:t>
            </a:r>
            <a:endParaRPr lang="en-GB" sz="4000" dirty="0">
              <a:latin typeface="Cambria" charset="0"/>
              <a:ea typeface="Cambria" charset="0"/>
              <a:cs typeface="Cambri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9525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39552" y="332656"/>
            <a:ext cx="80648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Cambria" charset="0"/>
                <a:ea typeface="Cambria" charset="0"/>
                <a:cs typeface="Cambria" charset="0"/>
              </a:rPr>
              <a:t>Gaussian Distribution</a:t>
            </a:r>
            <a:endParaRPr lang="en-GB" sz="4000" dirty="0">
              <a:latin typeface="Cambria" charset="0"/>
              <a:ea typeface="Cambria" charset="0"/>
              <a:cs typeface="Cambria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2564904"/>
            <a:ext cx="3980458" cy="266429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9993" y="1916831"/>
            <a:ext cx="4414258" cy="338951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40"/>
          <a:stretch/>
        </p:blipFill>
        <p:spPr>
          <a:xfrm>
            <a:off x="839159" y="5761927"/>
            <a:ext cx="7321667" cy="864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663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39552" y="332656"/>
            <a:ext cx="80648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Cambria" charset="0"/>
                <a:ea typeface="Cambria" charset="0"/>
                <a:cs typeface="Cambria" charset="0"/>
              </a:rPr>
              <a:t>Gaussian Process</a:t>
            </a:r>
            <a:endParaRPr lang="en-GB" sz="4000" dirty="0">
              <a:latin typeface="Cambria" charset="0"/>
              <a:ea typeface="Cambria" charset="0"/>
              <a:cs typeface="Cambria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34414" y="1196752"/>
            <a:ext cx="61024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Cambria" charset="0"/>
                <a:ea typeface="Cambria" charset="0"/>
                <a:cs typeface="Cambria" charset="0"/>
              </a:rPr>
              <a:t>Gaussian distribution with infinite dimension</a:t>
            </a:r>
            <a:endParaRPr lang="en-US" sz="2400" i="0" dirty="0">
              <a:solidFill>
                <a:srgbClr val="000000"/>
              </a:solidFill>
              <a:effectLst/>
              <a:latin typeface="Cambria" charset="0"/>
              <a:ea typeface="Cambria" charset="0"/>
              <a:cs typeface="Cambria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0604" y="1795422"/>
            <a:ext cx="2801555" cy="53157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2464004"/>
            <a:ext cx="6415430" cy="79398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509" y="3394998"/>
            <a:ext cx="7628981" cy="3202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226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39552" y="332656"/>
            <a:ext cx="80648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Cambria" charset="0"/>
                <a:ea typeface="Cambria" charset="0"/>
                <a:cs typeface="Cambria" charset="0"/>
              </a:rPr>
              <a:t>Posterior </a:t>
            </a:r>
            <a:r>
              <a:rPr lang="en-US" sz="4000" dirty="0" smtClean="0">
                <a:latin typeface="Cambria" charset="0"/>
                <a:ea typeface="Cambria" charset="0"/>
                <a:cs typeface="Cambria" charset="0"/>
              </a:rPr>
              <a:t>prediction with GP</a:t>
            </a:r>
            <a:endParaRPr lang="en-GB" sz="4000" dirty="0">
              <a:latin typeface="Cambria" charset="0"/>
              <a:ea typeface="Cambria" charset="0"/>
              <a:cs typeface="Cambria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400" y="1065491"/>
            <a:ext cx="7061200" cy="4318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2160" y="1772816"/>
            <a:ext cx="5639679" cy="233044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2160" y="4306779"/>
            <a:ext cx="5639679" cy="2367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125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39552" y="332656"/>
            <a:ext cx="80648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Cambria" charset="0"/>
                <a:ea typeface="Cambria" charset="0"/>
                <a:cs typeface="Cambria" charset="0"/>
              </a:rPr>
              <a:t>Kernels / Covariance functions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755" y="1168866"/>
            <a:ext cx="7387154" cy="296376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9755" y="4278315"/>
            <a:ext cx="7377418" cy="2501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64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39552" y="332656"/>
            <a:ext cx="80648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Cambria" charset="0"/>
                <a:ea typeface="Cambria" charset="0"/>
                <a:cs typeface="Cambria" charset="0"/>
              </a:rPr>
              <a:t>Kernels / Covariance functions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129" y="1185591"/>
            <a:ext cx="7386473" cy="296348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129" y="4294129"/>
            <a:ext cx="7386473" cy="2504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346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340834" y="2205670"/>
            <a:ext cx="691276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333333"/>
                </a:solidFill>
                <a:latin typeface="Cambria" charset="0"/>
                <a:ea typeface="Cambria" charset="0"/>
                <a:cs typeface="Cambria" charset="0"/>
              </a:rPr>
              <a:t>cov_latent</a:t>
            </a:r>
            <a:r>
              <a:rPr lang="en-US" dirty="0">
                <a:latin typeface="Cambria" charset="0"/>
                <a:ea typeface="Cambria" charset="0"/>
                <a:cs typeface="Cambria" charset="0"/>
              </a:rPr>
              <a:t> </a:t>
            </a:r>
            <a:r>
              <a:rPr lang="en-US" dirty="0">
                <a:solidFill>
                  <a:srgbClr val="333333"/>
                </a:solidFill>
                <a:latin typeface="Cambria" charset="0"/>
                <a:ea typeface="Cambria" charset="0"/>
                <a:cs typeface="Cambria" charset="0"/>
              </a:rPr>
              <a:t>=</a:t>
            </a:r>
            <a:r>
              <a:rPr lang="en-US" dirty="0" smtClean="0">
                <a:latin typeface="Cambria" charset="0"/>
                <a:ea typeface="Cambria" charset="0"/>
                <a:cs typeface="Cambria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Cambria" charset="0"/>
                <a:ea typeface="Cambria" charset="0"/>
                <a:cs typeface="Cambria" charset="0"/>
              </a:rPr>
              <a:t>tau </a:t>
            </a:r>
            <a:r>
              <a:rPr lang="en-US" b="1" dirty="0">
                <a:latin typeface="Cambria" charset="0"/>
                <a:ea typeface="Cambria" charset="0"/>
                <a:cs typeface="Cambria" charset="0"/>
              </a:rPr>
              <a:t>*</a:t>
            </a:r>
            <a:r>
              <a:rPr lang="en-US" dirty="0">
                <a:latin typeface="Cambria" charset="0"/>
                <a:ea typeface="Cambria" charset="0"/>
                <a:cs typeface="Cambria" charset="0"/>
              </a:rPr>
              <a:t> </a:t>
            </a:r>
            <a:r>
              <a:rPr lang="en-US" dirty="0" err="1" smtClean="0">
                <a:solidFill>
                  <a:srgbClr val="333333"/>
                </a:solidFill>
                <a:latin typeface="Cambria" charset="0"/>
                <a:ea typeface="Cambria" charset="0"/>
                <a:cs typeface="Cambria" charset="0"/>
              </a:rPr>
              <a:t>pm</a:t>
            </a:r>
            <a:r>
              <a:rPr lang="en-US" b="1" dirty="0" err="1" smtClean="0">
                <a:latin typeface="Cambria" charset="0"/>
                <a:ea typeface="Cambria" charset="0"/>
                <a:cs typeface="Cambria" charset="0"/>
              </a:rPr>
              <a:t>.</a:t>
            </a:r>
            <a:r>
              <a:rPr lang="en-US" dirty="0" err="1" smtClean="0">
                <a:solidFill>
                  <a:srgbClr val="333333"/>
                </a:solidFill>
                <a:latin typeface="Cambria" charset="0"/>
                <a:ea typeface="Cambria" charset="0"/>
                <a:cs typeface="Cambria" charset="0"/>
              </a:rPr>
              <a:t>gp</a:t>
            </a:r>
            <a:r>
              <a:rPr lang="en-US" b="1" dirty="0" err="1" smtClean="0">
                <a:latin typeface="Cambria" charset="0"/>
                <a:ea typeface="Cambria" charset="0"/>
                <a:cs typeface="Cambria" charset="0"/>
              </a:rPr>
              <a:t>.</a:t>
            </a:r>
            <a:r>
              <a:rPr lang="en-US" dirty="0" err="1" smtClean="0">
                <a:solidFill>
                  <a:srgbClr val="333333"/>
                </a:solidFill>
                <a:latin typeface="Cambria" charset="0"/>
                <a:ea typeface="Cambria" charset="0"/>
                <a:cs typeface="Cambria" charset="0"/>
              </a:rPr>
              <a:t>cov</a:t>
            </a:r>
            <a:r>
              <a:rPr lang="en-US" b="1" dirty="0" err="1" smtClean="0">
                <a:latin typeface="Cambria" charset="0"/>
                <a:ea typeface="Cambria" charset="0"/>
                <a:cs typeface="Cambria" charset="0"/>
              </a:rPr>
              <a:t>.</a:t>
            </a:r>
            <a:r>
              <a:rPr lang="en-US" dirty="0" err="1" smtClean="0">
                <a:solidFill>
                  <a:srgbClr val="333333"/>
                </a:solidFill>
                <a:latin typeface="Cambria" charset="0"/>
                <a:ea typeface="Cambria" charset="0"/>
                <a:cs typeface="Cambria" charset="0"/>
              </a:rPr>
              <a:t>ExpQuad</a:t>
            </a:r>
            <a:r>
              <a:rPr lang="en-US" dirty="0" smtClean="0">
                <a:latin typeface="Cambria" charset="0"/>
                <a:ea typeface="Cambria" charset="0"/>
                <a:cs typeface="Cambria" charset="0"/>
              </a:rPr>
              <a:t>(</a:t>
            </a:r>
            <a:r>
              <a:rPr lang="en-US" dirty="0" smtClean="0">
                <a:solidFill>
                  <a:srgbClr val="009999"/>
                </a:solidFill>
                <a:latin typeface="Cambria" charset="0"/>
                <a:ea typeface="Cambria" charset="0"/>
                <a:cs typeface="Cambria" charset="0"/>
              </a:rPr>
              <a:t>Dim</a:t>
            </a:r>
            <a:r>
              <a:rPr lang="en-US" dirty="0" smtClean="0">
                <a:latin typeface="Cambria" charset="0"/>
                <a:ea typeface="Cambria" charset="0"/>
                <a:cs typeface="Cambria" charset="0"/>
              </a:rPr>
              <a:t>, </a:t>
            </a:r>
            <a:r>
              <a:rPr lang="en-US" dirty="0" err="1" smtClean="0">
                <a:solidFill>
                  <a:srgbClr val="FF0000"/>
                </a:solidFill>
                <a:latin typeface="Cambria" charset="0"/>
                <a:ea typeface="Cambria" charset="0"/>
                <a:cs typeface="Cambria" charset="0"/>
              </a:rPr>
              <a:t>length_scale</a:t>
            </a:r>
            <a:r>
              <a:rPr lang="en-US" dirty="0" smtClean="0">
                <a:latin typeface="Cambria" charset="0"/>
                <a:ea typeface="Cambria" charset="0"/>
                <a:cs typeface="Cambria" charset="0"/>
              </a:rPr>
              <a:t>) </a:t>
            </a:r>
          </a:p>
          <a:p>
            <a:r>
              <a:rPr lang="en-US" dirty="0" err="1" smtClean="0">
                <a:solidFill>
                  <a:srgbClr val="333333"/>
                </a:solidFill>
                <a:latin typeface="Cambria" charset="0"/>
                <a:ea typeface="Cambria" charset="0"/>
                <a:cs typeface="Cambria" charset="0"/>
              </a:rPr>
              <a:t>cov_noise</a:t>
            </a:r>
            <a:r>
              <a:rPr lang="en-US" dirty="0" smtClean="0">
                <a:latin typeface="Cambria" charset="0"/>
                <a:ea typeface="Cambria" charset="0"/>
                <a:cs typeface="Cambria" charset="0"/>
              </a:rPr>
              <a:t>  </a:t>
            </a:r>
            <a:r>
              <a:rPr lang="en-US" dirty="0" smtClean="0">
                <a:solidFill>
                  <a:srgbClr val="333333"/>
                </a:solidFill>
                <a:latin typeface="Cambria" charset="0"/>
                <a:ea typeface="Cambria" charset="0"/>
                <a:cs typeface="Cambria" charset="0"/>
              </a:rPr>
              <a:t>=</a:t>
            </a:r>
            <a:r>
              <a:rPr lang="en-US" dirty="0" smtClean="0">
                <a:latin typeface="Cambria" charset="0"/>
                <a:ea typeface="Cambria" charset="0"/>
                <a:cs typeface="Cambria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Cambria" charset="0"/>
                <a:ea typeface="Cambria" charset="0"/>
                <a:cs typeface="Cambria" charset="0"/>
              </a:rPr>
              <a:t>sigma2 </a:t>
            </a:r>
            <a:r>
              <a:rPr lang="en-US" b="1" dirty="0">
                <a:latin typeface="Cambria" charset="0"/>
                <a:ea typeface="Cambria" charset="0"/>
                <a:cs typeface="Cambria" charset="0"/>
              </a:rPr>
              <a:t>*</a:t>
            </a:r>
            <a:r>
              <a:rPr lang="en-US" dirty="0">
                <a:latin typeface="Cambria" charset="0"/>
                <a:ea typeface="Cambria" charset="0"/>
                <a:cs typeface="Cambria" charset="0"/>
              </a:rPr>
              <a:t> </a:t>
            </a:r>
            <a:r>
              <a:rPr lang="en-US" dirty="0" err="1" smtClean="0">
                <a:solidFill>
                  <a:srgbClr val="333333"/>
                </a:solidFill>
                <a:latin typeface="Cambria" charset="0"/>
                <a:ea typeface="Cambria" charset="0"/>
                <a:cs typeface="Cambria" charset="0"/>
              </a:rPr>
              <a:t>tt</a:t>
            </a:r>
            <a:r>
              <a:rPr lang="en-US" b="1" dirty="0" err="1" smtClean="0">
                <a:latin typeface="Cambria" charset="0"/>
                <a:ea typeface="Cambria" charset="0"/>
                <a:cs typeface="Cambria" charset="0"/>
              </a:rPr>
              <a:t>.</a:t>
            </a:r>
            <a:r>
              <a:rPr lang="en-US" dirty="0" err="1" smtClean="0">
                <a:solidFill>
                  <a:srgbClr val="333333"/>
                </a:solidFill>
                <a:latin typeface="Cambria" charset="0"/>
                <a:ea typeface="Cambria" charset="0"/>
                <a:cs typeface="Cambria" charset="0"/>
              </a:rPr>
              <a:t>eye</a:t>
            </a:r>
            <a:r>
              <a:rPr lang="en-US" dirty="0" smtClean="0">
                <a:latin typeface="Cambria" charset="0"/>
                <a:ea typeface="Cambria" charset="0"/>
                <a:cs typeface="Cambria" charset="0"/>
              </a:rPr>
              <a:t>(</a:t>
            </a:r>
            <a:r>
              <a:rPr lang="en-US" dirty="0">
                <a:solidFill>
                  <a:srgbClr val="009999"/>
                </a:solidFill>
                <a:latin typeface="Cambria" charset="0"/>
                <a:ea typeface="Cambria" charset="0"/>
                <a:cs typeface="Cambria" charset="0"/>
              </a:rPr>
              <a:t>n</a:t>
            </a:r>
            <a:r>
              <a:rPr lang="en-US" dirty="0" smtClean="0">
                <a:latin typeface="Cambria" charset="0"/>
                <a:ea typeface="Cambria" charset="0"/>
                <a:cs typeface="Cambria" charset="0"/>
              </a:rPr>
              <a:t>) </a:t>
            </a:r>
            <a:endParaRPr lang="en-US" dirty="0">
              <a:solidFill>
                <a:srgbClr val="333333"/>
              </a:solidFill>
              <a:latin typeface="Cambria" charset="0"/>
              <a:ea typeface="Cambria" charset="0"/>
              <a:cs typeface="Cambria" charset="0"/>
            </a:endParaRPr>
          </a:p>
          <a:p>
            <a:r>
              <a:rPr lang="en-US" dirty="0" err="1" smtClean="0">
                <a:solidFill>
                  <a:srgbClr val="333333"/>
                </a:solidFill>
                <a:latin typeface="Cambria" charset="0"/>
                <a:ea typeface="Cambria" charset="0"/>
                <a:cs typeface="Cambria" charset="0"/>
              </a:rPr>
              <a:t>Cov_func</a:t>
            </a:r>
            <a:r>
              <a:rPr lang="en-US" dirty="0" smtClean="0">
                <a:solidFill>
                  <a:srgbClr val="333333"/>
                </a:solidFill>
                <a:latin typeface="Cambria" charset="0"/>
                <a:ea typeface="Cambria" charset="0"/>
                <a:cs typeface="Cambria" charset="0"/>
              </a:rPr>
              <a:t>   = </a:t>
            </a:r>
            <a:r>
              <a:rPr lang="en-US" dirty="0" err="1" smtClean="0">
                <a:solidFill>
                  <a:srgbClr val="333333"/>
                </a:solidFill>
                <a:latin typeface="Cambria" charset="0"/>
                <a:ea typeface="Cambria" charset="0"/>
                <a:cs typeface="Cambria" charset="0"/>
              </a:rPr>
              <a:t>cov_latent</a:t>
            </a:r>
            <a:r>
              <a:rPr lang="en-US" dirty="0" smtClean="0">
                <a:latin typeface="Cambria" charset="0"/>
                <a:ea typeface="Cambria" charset="0"/>
                <a:cs typeface="Cambria" charset="0"/>
              </a:rPr>
              <a:t>(</a:t>
            </a:r>
            <a:r>
              <a:rPr lang="en-US" dirty="0" smtClean="0">
                <a:solidFill>
                  <a:srgbClr val="333333"/>
                </a:solidFill>
                <a:latin typeface="Cambria" charset="0"/>
                <a:ea typeface="Cambria" charset="0"/>
                <a:cs typeface="Cambria" charset="0"/>
              </a:rPr>
              <a:t>X</a:t>
            </a:r>
            <a:r>
              <a:rPr lang="en-US" dirty="0">
                <a:latin typeface="Cambria" charset="0"/>
                <a:ea typeface="Cambria" charset="0"/>
                <a:cs typeface="Cambria" charset="0"/>
              </a:rPr>
              <a:t>) </a:t>
            </a:r>
            <a:r>
              <a:rPr lang="en-US" b="1" dirty="0">
                <a:latin typeface="Cambria" charset="0"/>
                <a:ea typeface="Cambria" charset="0"/>
                <a:cs typeface="Cambria" charset="0"/>
              </a:rPr>
              <a:t>+</a:t>
            </a:r>
            <a:r>
              <a:rPr lang="en-US" dirty="0">
                <a:latin typeface="Cambria" charset="0"/>
                <a:ea typeface="Cambria" charset="0"/>
                <a:cs typeface="Cambria" charset="0"/>
              </a:rPr>
              <a:t> </a:t>
            </a:r>
            <a:r>
              <a:rPr lang="en-US" dirty="0" err="1">
                <a:solidFill>
                  <a:srgbClr val="333333"/>
                </a:solidFill>
                <a:latin typeface="Cambria" charset="0"/>
                <a:ea typeface="Cambria" charset="0"/>
                <a:cs typeface="Cambria" charset="0"/>
              </a:rPr>
              <a:t>cov_noise</a:t>
            </a:r>
            <a:r>
              <a:rPr lang="en-US" dirty="0">
                <a:latin typeface="Cambria" charset="0"/>
                <a:ea typeface="Cambria" charset="0"/>
                <a:cs typeface="Cambria" charset="0"/>
              </a:rPr>
              <a:t>)()</a:t>
            </a:r>
            <a:endParaRPr lang="en-GB" dirty="0">
              <a:latin typeface="Cambria" charset="0"/>
              <a:ea typeface="Cambria" charset="0"/>
              <a:cs typeface="Cambria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9552" y="332656"/>
            <a:ext cx="80648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Cambria" charset="0"/>
                <a:ea typeface="Cambria" charset="0"/>
                <a:cs typeface="Cambria" charset="0"/>
              </a:rPr>
              <a:t>Kernels / Covariance functions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129" y="4294129"/>
            <a:ext cx="7386473" cy="2504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551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3356992"/>
            <a:ext cx="8244408" cy="268805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205372" y="1844824"/>
            <a:ext cx="691276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333333"/>
                </a:solidFill>
                <a:latin typeface="Cambria" charset="0"/>
                <a:ea typeface="Cambria" charset="0"/>
                <a:cs typeface="Cambria" charset="0"/>
              </a:rPr>
              <a:t>cov_latent</a:t>
            </a:r>
            <a:r>
              <a:rPr lang="en-US" dirty="0">
                <a:latin typeface="Cambria" charset="0"/>
                <a:ea typeface="Cambria" charset="0"/>
                <a:cs typeface="Cambria" charset="0"/>
              </a:rPr>
              <a:t> </a:t>
            </a:r>
            <a:r>
              <a:rPr lang="en-US" dirty="0">
                <a:solidFill>
                  <a:srgbClr val="333333"/>
                </a:solidFill>
                <a:latin typeface="Cambria" charset="0"/>
                <a:ea typeface="Cambria" charset="0"/>
                <a:cs typeface="Cambria" charset="0"/>
              </a:rPr>
              <a:t>=</a:t>
            </a:r>
            <a:r>
              <a:rPr lang="en-US" dirty="0" smtClean="0">
                <a:latin typeface="Cambria" charset="0"/>
                <a:ea typeface="Cambria" charset="0"/>
                <a:cs typeface="Cambria" charset="0"/>
              </a:rPr>
              <a:t> </a:t>
            </a:r>
            <a:r>
              <a:rPr lang="en-US" dirty="0">
                <a:solidFill>
                  <a:srgbClr val="333333"/>
                </a:solidFill>
                <a:latin typeface="Cambria" charset="0"/>
                <a:ea typeface="Cambria" charset="0"/>
                <a:cs typeface="Cambria" charset="0"/>
              </a:rPr>
              <a:t>tau</a:t>
            </a:r>
            <a:r>
              <a:rPr lang="en-US" dirty="0">
                <a:latin typeface="Cambria" charset="0"/>
                <a:ea typeface="Cambria" charset="0"/>
                <a:cs typeface="Cambria" charset="0"/>
              </a:rPr>
              <a:t> </a:t>
            </a:r>
            <a:r>
              <a:rPr lang="en-US" b="1" dirty="0">
                <a:latin typeface="Cambria" charset="0"/>
                <a:ea typeface="Cambria" charset="0"/>
                <a:cs typeface="Cambria" charset="0"/>
              </a:rPr>
              <a:t>*</a:t>
            </a:r>
            <a:r>
              <a:rPr lang="en-US" dirty="0">
                <a:latin typeface="Cambria" charset="0"/>
                <a:ea typeface="Cambria" charset="0"/>
                <a:cs typeface="Cambria" charset="0"/>
              </a:rPr>
              <a:t> </a:t>
            </a:r>
            <a:r>
              <a:rPr lang="en-US" dirty="0" err="1" smtClean="0">
                <a:solidFill>
                  <a:srgbClr val="333333"/>
                </a:solidFill>
                <a:latin typeface="Cambria" charset="0"/>
                <a:ea typeface="Cambria" charset="0"/>
                <a:cs typeface="Cambria" charset="0"/>
              </a:rPr>
              <a:t>pm</a:t>
            </a:r>
            <a:r>
              <a:rPr lang="en-US" b="1" dirty="0" err="1" smtClean="0">
                <a:latin typeface="Cambria" charset="0"/>
                <a:ea typeface="Cambria" charset="0"/>
                <a:cs typeface="Cambria" charset="0"/>
              </a:rPr>
              <a:t>.</a:t>
            </a:r>
            <a:r>
              <a:rPr lang="en-US" dirty="0" err="1" smtClean="0">
                <a:solidFill>
                  <a:srgbClr val="333333"/>
                </a:solidFill>
                <a:latin typeface="Cambria" charset="0"/>
                <a:ea typeface="Cambria" charset="0"/>
                <a:cs typeface="Cambria" charset="0"/>
              </a:rPr>
              <a:t>gp</a:t>
            </a:r>
            <a:r>
              <a:rPr lang="en-US" b="1" dirty="0" err="1" smtClean="0">
                <a:latin typeface="Cambria" charset="0"/>
                <a:ea typeface="Cambria" charset="0"/>
                <a:cs typeface="Cambria" charset="0"/>
              </a:rPr>
              <a:t>.</a:t>
            </a:r>
            <a:r>
              <a:rPr lang="en-US" dirty="0" err="1" smtClean="0">
                <a:solidFill>
                  <a:srgbClr val="333333"/>
                </a:solidFill>
                <a:latin typeface="Cambria" charset="0"/>
                <a:ea typeface="Cambria" charset="0"/>
                <a:cs typeface="Cambria" charset="0"/>
              </a:rPr>
              <a:t>cov</a:t>
            </a:r>
            <a:r>
              <a:rPr lang="en-US" b="1" dirty="0" err="1" smtClean="0">
                <a:latin typeface="Cambria" charset="0"/>
                <a:ea typeface="Cambria" charset="0"/>
                <a:cs typeface="Cambria" charset="0"/>
              </a:rPr>
              <a:t>.</a:t>
            </a:r>
            <a:r>
              <a:rPr lang="en-US" dirty="0" err="1" smtClean="0">
                <a:solidFill>
                  <a:srgbClr val="333333"/>
                </a:solidFill>
                <a:latin typeface="Cambria" charset="0"/>
                <a:ea typeface="Cambria" charset="0"/>
                <a:cs typeface="Cambria" charset="0"/>
              </a:rPr>
              <a:t>ExpQuad</a:t>
            </a:r>
            <a:r>
              <a:rPr lang="en-US" dirty="0" smtClean="0">
                <a:latin typeface="Cambria" charset="0"/>
                <a:ea typeface="Cambria" charset="0"/>
                <a:cs typeface="Cambria" charset="0"/>
              </a:rPr>
              <a:t>(</a:t>
            </a:r>
            <a:r>
              <a:rPr lang="en-US" dirty="0" smtClean="0">
                <a:solidFill>
                  <a:srgbClr val="009999"/>
                </a:solidFill>
                <a:latin typeface="Cambria" charset="0"/>
                <a:ea typeface="Cambria" charset="0"/>
                <a:cs typeface="Cambria" charset="0"/>
              </a:rPr>
              <a:t>2</a:t>
            </a:r>
            <a:r>
              <a:rPr lang="en-US" dirty="0" smtClean="0">
                <a:latin typeface="Cambria" charset="0"/>
                <a:ea typeface="Cambria" charset="0"/>
                <a:cs typeface="Cambria" charset="0"/>
              </a:rPr>
              <a:t>, </a:t>
            </a:r>
            <a:r>
              <a:rPr lang="en-US" dirty="0" smtClean="0">
                <a:solidFill>
                  <a:srgbClr val="333333"/>
                </a:solidFill>
                <a:latin typeface="Cambria" charset="0"/>
                <a:ea typeface="Cambria" charset="0"/>
                <a:cs typeface="Cambria" charset="0"/>
              </a:rPr>
              <a:t>1°</a:t>
            </a:r>
            <a:r>
              <a:rPr lang="en-US" dirty="0" smtClean="0">
                <a:latin typeface="Cambria" charset="0"/>
                <a:ea typeface="Cambria" charset="0"/>
                <a:cs typeface="Cambria" charset="0"/>
              </a:rPr>
              <a:t>) </a:t>
            </a:r>
          </a:p>
          <a:p>
            <a:r>
              <a:rPr lang="en-US" dirty="0" err="1" smtClean="0">
                <a:solidFill>
                  <a:srgbClr val="333333"/>
                </a:solidFill>
                <a:latin typeface="Cambria" charset="0"/>
                <a:ea typeface="Cambria" charset="0"/>
                <a:cs typeface="Cambria" charset="0"/>
              </a:rPr>
              <a:t>cov_noise</a:t>
            </a:r>
            <a:r>
              <a:rPr lang="en-US" dirty="0" smtClean="0">
                <a:latin typeface="Cambria" charset="0"/>
                <a:ea typeface="Cambria" charset="0"/>
                <a:cs typeface="Cambria" charset="0"/>
              </a:rPr>
              <a:t>  </a:t>
            </a:r>
            <a:r>
              <a:rPr lang="en-US" dirty="0" smtClean="0">
                <a:solidFill>
                  <a:srgbClr val="333333"/>
                </a:solidFill>
                <a:latin typeface="Cambria" charset="0"/>
                <a:ea typeface="Cambria" charset="0"/>
                <a:cs typeface="Cambria" charset="0"/>
              </a:rPr>
              <a:t>=</a:t>
            </a:r>
            <a:r>
              <a:rPr lang="en-US" dirty="0" smtClean="0">
                <a:latin typeface="Cambria" charset="0"/>
                <a:ea typeface="Cambria" charset="0"/>
                <a:cs typeface="Cambria" charset="0"/>
              </a:rPr>
              <a:t> </a:t>
            </a:r>
            <a:r>
              <a:rPr lang="en-US" dirty="0">
                <a:solidFill>
                  <a:srgbClr val="333333"/>
                </a:solidFill>
                <a:latin typeface="Cambria" charset="0"/>
                <a:ea typeface="Cambria" charset="0"/>
                <a:cs typeface="Cambria" charset="0"/>
              </a:rPr>
              <a:t>sigma2</a:t>
            </a:r>
            <a:r>
              <a:rPr lang="en-US" dirty="0">
                <a:latin typeface="Cambria" charset="0"/>
                <a:ea typeface="Cambria" charset="0"/>
                <a:cs typeface="Cambria" charset="0"/>
              </a:rPr>
              <a:t> </a:t>
            </a:r>
            <a:r>
              <a:rPr lang="en-US" b="1" dirty="0">
                <a:latin typeface="Cambria" charset="0"/>
                <a:ea typeface="Cambria" charset="0"/>
                <a:cs typeface="Cambria" charset="0"/>
              </a:rPr>
              <a:t>*</a:t>
            </a:r>
            <a:r>
              <a:rPr lang="en-US" dirty="0">
                <a:latin typeface="Cambria" charset="0"/>
                <a:ea typeface="Cambria" charset="0"/>
                <a:cs typeface="Cambria" charset="0"/>
              </a:rPr>
              <a:t> </a:t>
            </a:r>
            <a:r>
              <a:rPr lang="en-US" dirty="0" err="1" smtClean="0">
                <a:solidFill>
                  <a:srgbClr val="333333"/>
                </a:solidFill>
                <a:latin typeface="Cambria" charset="0"/>
                <a:ea typeface="Cambria" charset="0"/>
                <a:cs typeface="Cambria" charset="0"/>
              </a:rPr>
              <a:t>tt</a:t>
            </a:r>
            <a:r>
              <a:rPr lang="en-US" b="1" dirty="0" err="1" smtClean="0">
                <a:latin typeface="Cambria" charset="0"/>
                <a:ea typeface="Cambria" charset="0"/>
                <a:cs typeface="Cambria" charset="0"/>
              </a:rPr>
              <a:t>.</a:t>
            </a:r>
            <a:r>
              <a:rPr lang="en-US" dirty="0" err="1" smtClean="0">
                <a:solidFill>
                  <a:srgbClr val="333333"/>
                </a:solidFill>
                <a:latin typeface="Cambria" charset="0"/>
                <a:ea typeface="Cambria" charset="0"/>
                <a:cs typeface="Cambria" charset="0"/>
              </a:rPr>
              <a:t>eye</a:t>
            </a:r>
            <a:r>
              <a:rPr lang="en-US" dirty="0" smtClean="0">
                <a:latin typeface="Cambria" charset="0"/>
                <a:ea typeface="Cambria" charset="0"/>
                <a:cs typeface="Cambria" charset="0"/>
              </a:rPr>
              <a:t>(</a:t>
            </a:r>
            <a:r>
              <a:rPr lang="en-US" dirty="0">
                <a:solidFill>
                  <a:srgbClr val="009999"/>
                </a:solidFill>
                <a:latin typeface="Cambria" charset="0"/>
                <a:ea typeface="Cambria" charset="0"/>
                <a:cs typeface="Cambria" charset="0"/>
              </a:rPr>
              <a:t>n</a:t>
            </a:r>
            <a:r>
              <a:rPr lang="en-US" dirty="0" smtClean="0">
                <a:latin typeface="Cambria" charset="0"/>
                <a:ea typeface="Cambria" charset="0"/>
                <a:cs typeface="Cambria" charset="0"/>
              </a:rPr>
              <a:t>) </a:t>
            </a:r>
            <a:endParaRPr lang="en-US" dirty="0">
              <a:solidFill>
                <a:srgbClr val="333333"/>
              </a:solidFill>
              <a:latin typeface="Cambria" charset="0"/>
              <a:ea typeface="Cambria" charset="0"/>
              <a:cs typeface="Cambria" charset="0"/>
            </a:endParaRPr>
          </a:p>
          <a:p>
            <a:r>
              <a:rPr lang="en-US" dirty="0" err="1" smtClean="0">
                <a:solidFill>
                  <a:srgbClr val="333333"/>
                </a:solidFill>
                <a:latin typeface="Cambria" charset="0"/>
                <a:ea typeface="Cambria" charset="0"/>
                <a:cs typeface="Cambria" charset="0"/>
              </a:rPr>
              <a:t>Cov_func</a:t>
            </a:r>
            <a:r>
              <a:rPr lang="en-US" dirty="0" smtClean="0">
                <a:solidFill>
                  <a:srgbClr val="333333"/>
                </a:solidFill>
                <a:latin typeface="Cambria" charset="0"/>
                <a:ea typeface="Cambria" charset="0"/>
                <a:cs typeface="Cambria" charset="0"/>
              </a:rPr>
              <a:t>   = </a:t>
            </a:r>
            <a:r>
              <a:rPr lang="en-US" dirty="0" err="1" smtClean="0">
                <a:solidFill>
                  <a:srgbClr val="333333"/>
                </a:solidFill>
                <a:latin typeface="Cambria" charset="0"/>
                <a:ea typeface="Cambria" charset="0"/>
                <a:cs typeface="Cambria" charset="0"/>
              </a:rPr>
              <a:t>cov_latent</a:t>
            </a:r>
            <a:r>
              <a:rPr lang="en-US" dirty="0" smtClean="0">
                <a:latin typeface="Cambria" charset="0"/>
                <a:ea typeface="Cambria" charset="0"/>
                <a:cs typeface="Cambria" charset="0"/>
              </a:rPr>
              <a:t>(</a:t>
            </a:r>
            <a:r>
              <a:rPr lang="en-US" dirty="0" smtClean="0">
                <a:solidFill>
                  <a:srgbClr val="333333"/>
                </a:solidFill>
                <a:latin typeface="Cambria" charset="0"/>
                <a:ea typeface="Cambria" charset="0"/>
                <a:cs typeface="Cambria" charset="0"/>
              </a:rPr>
              <a:t>X</a:t>
            </a:r>
            <a:r>
              <a:rPr lang="en-US" dirty="0">
                <a:latin typeface="Cambria" charset="0"/>
                <a:ea typeface="Cambria" charset="0"/>
                <a:cs typeface="Cambria" charset="0"/>
              </a:rPr>
              <a:t>) </a:t>
            </a:r>
            <a:r>
              <a:rPr lang="en-US" b="1" dirty="0">
                <a:latin typeface="Cambria" charset="0"/>
                <a:ea typeface="Cambria" charset="0"/>
                <a:cs typeface="Cambria" charset="0"/>
              </a:rPr>
              <a:t>+</a:t>
            </a:r>
            <a:r>
              <a:rPr lang="en-US" dirty="0">
                <a:latin typeface="Cambria" charset="0"/>
                <a:ea typeface="Cambria" charset="0"/>
                <a:cs typeface="Cambria" charset="0"/>
              </a:rPr>
              <a:t> </a:t>
            </a:r>
            <a:r>
              <a:rPr lang="en-US" dirty="0" err="1">
                <a:solidFill>
                  <a:srgbClr val="333333"/>
                </a:solidFill>
                <a:latin typeface="Cambria" charset="0"/>
                <a:ea typeface="Cambria" charset="0"/>
                <a:cs typeface="Cambria" charset="0"/>
              </a:rPr>
              <a:t>cov_noise</a:t>
            </a:r>
            <a:r>
              <a:rPr lang="en-US" dirty="0">
                <a:latin typeface="Cambria" charset="0"/>
                <a:ea typeface="Cambria" charset="0"/>
                <a:cs typeface="Cambria" charset="0"/>
              </a:rPr>
              <a:t>)()</a:t>
            </a:r>
            <a:endParaRPr lang="en-GB" dirty="0">
              <a:latin typeface="Cambria" charset="0"/>
              <a:ea typeface="Cambria" charset="0"/>
              <a:cs typeface="Cambria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39552" y="332656"/>
            <a:ext cx="80648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Cambria" charset="0"/>
                <a:ea typeface="Cambria" charset="0"/>
                <a:cs typeface="Cambria" charset="0"/>
              </a:rPr>
              <a:t>GP regression on fixation data</a:t>
            </a:r>
            <a:endParaRPr lang="en-GB" sz="4000" dirty="0">
              <a:latin typeface="Cambria" charset="0"/>
              <a:ea typeface="Cambria" charset="0"/>
              <a:cs typeface="Cambri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1938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1" descr="Macintosh HD:Users:admin:Desktop:Capture d’écran 2013-10-04 à 09.08.16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8710" y="1412776"/>
            <a:ext cx="6066155" cy="1843405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7" name="Picture 4" descr="C:\Users\laoj\Google Drive\temp\unifr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1954" y="4293096"/>
            <a:ext cx="2901344" cy="1944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4038322" y="3275692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BMLab</a:t>
            </a:r>
            <a:endParaRPr lang="fr-CH" i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7" name="Picture 3" descr="C:\Users\laoj\Google Drive\PVL_mirco\SSP2013\material\glasgow_logo.gi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119" y="4221088"/>
            <a:ext cx="3960440" cy="1448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laoj\Google Drive\PVL_mirco\SSP2013\material\2011092716051789167600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458836">
            <a:off x="1988280" y="330150"/>
            <a:ext cx="1433006" cy="1175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4250044">
            <a:off x="3095175" y="1158250"/>
            <a:ext cx="957146" cy="60300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00281" y="49164"/>
            <a:ext cx="2515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mbria" charset="0"/>
                <a:ea typeface="Cambria" charset="0"/>
                <a:cs typeface="Cambria" charset="0"/>
              </a:rPr>
              <a:t>Little bit about myself…</a:t>
            </a:r>
            <a:endParaRPr lang="fr-CH" dirty="0">
              <a:latin typeface="Cambria" charset="0"/>
              <a:ea typeface="Cambria" charset="0"/>
              <a:cs typeface="Cambri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4765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720" y="1988840"/>
            <a:ext cx="4724601" cy="453485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39552" y="332656"/>
            <a:ext cx="80648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Cambria" charset="0"/>
                <a:ea typeface="Cambria" charset="0"/>
                <a:cs typeface="Cambria" charset="0"/>
              </a:rPr>
              <a:t>GP regression on fixation data</a:t>
            </a:r>
            <a:endParaRPr lang="en-GB" sz="4000" dirty="0">
              <a:latin typeface="Cambria" charset="0"/>
              <a:ea typeface="Cambria" charset="0"/>
              <a:cs typeface="Cambri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0933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39552" y="332656"/>
            <a:ext cx="80648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Cambria" charset="0"/>
                <a:ea typeface="Cambria" charset="0"/>
                <a:cs typeface="Cambria" charset="0"/>
              </a:rPr>
              <a:t>GP regression on sparse data</a:t>
            </a:r>
            <a:endParaRPr lang="en-GB" sz="4000" dirty="0">
              <a:latin typeface="Cambria" charset="0"/>
              <a:ea typeface="Cambria" charset="0"/>
              <a:cs typeface="Cambria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36" y="2132856"/>
            <a:ext cx="4470373" cy="316751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2008" y="2346310"/>
            <a:ext cx="4470373" cy="2953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337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39552" y="332656"/>
            <a:ext cx="80648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Cambria" charset="0"/>
                <a:ea typeface="Cambria" charset="0"/>
                <a:cs typeface="Cambria" charset="0"/>
              </a:rPr>
              <a:t>GP regression on sparse data</a:t>
            </a:r>
            <a:endParaRPr lang="en-GB" sz="4000" dirty="0">
              <a:latin typeface="Cambria" charset="0"/>
              <a:ea typeface="Cambria" charset="0"/>
              <a:cs typeface="Cambria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763" y="3789040"/>
            <a:ext cx="8820472" cy="289560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4132" y="1083064"/>
            <a:ext cx="3555735" cy="251943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084168" y="3789040"/>
            <a:ext cx="2898067" cy="28956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5951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39552" y="332656"/>
            <a:ext cx="80648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Cambria" charset="0"/>
                <a:ea typeface="Cambria" charset="0"/>
                <a:cs typeface="Cambria" charset="0"/>
              </a:rPr>
              <a:t>GP regression on fixation data</a:t>
            </a:r>
            <a:endParaRPr lang="en-GB" sz="4000" dirty="0">
              <a:latin typeface="Cambria" charset="0"/>
              <a:ea typeface="Cambria" charset="0"/>
              <a:cs typeface="Cambria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064" y="1268760"/>
            <a:ext cx="8028384" cy="5286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922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39552" y="332656"/>
            <a:ext cx="80648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Cambria" charset="0"/>
                <a:ea typeface="Cambria" charset="0"/>
                <a:cs typeface="Cambria" charset="0"/>
              </a:rPr>
              <a:t>GP regression on fixation data</a:t>
            </a:r>
            <a:endParaRPr lang="en-GB" sz="4000" dirty="0">
              <a:latin typeface="Cambria" charset="0"/>
              <a:ea typeface="Cambria" charset="0"/>
              <a:cs typeface="Cambria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71600" y="1164742"/>
            <a:ext cx="7776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Cambria" charset="0"/>
                <a:ea typeface="Cambria" charset="0"/>
                <a:cs typeface="Cambria" charset="0"/>
              </a:rPr>
              <a:t>Informative Prior on length scale: </a:t>
            </a:r>
            <a:r>
              <a:rPr lang="en-GB" dirty="0" err="1" smtClean="0">
                <a:latin typeface="Cambria" charset="0"/>
                <a:ea typeface="Cambria" charset="0"/>
                <a:cs typeface="Cambria" charset="0"/>
              </a:rPr>
              <a:t>ls</a:t>
            </a:r>
            <a:r>
              <a:rPr lang="en-GB" dirty="0" smtClean="0">
                <a:latin typeface="Cambria" charset="0"/>
                <a:ea typeface="Cambria" charset="0"/>
                <a:cs typeface="Cambria" charset="0"/>
              </a:rPr>
              <a:t> ~ </a:t>
            </a:r>
            <a:r>
              <a:rPr lang="en-GB" dirty="0" err="1" smtClean="0">
                <a:latin typeface="Cambria" charset="0"/>
                <a:ea typeface="Cambria" charset="0"/>
                <a:cs typeface="Cambria" charset="0"/>
              </a:rPr>
              <a:t>LogGaussian</a:t>
            </a:r>
            <a:r>
              <a:rPr lang="en-GB" dirty="0" smtClean="0">
                <a:latin typeface="Cambria" charset="0"/>
                <a:ea typeface="Cambria" charset="0"/>
                <a:cs typeface="Cambria" charset="0"/>
              </a:rPr>
              <a:t> (mu = </a:t>
            </a:r>
            <a:r>
              <a:rPr lang="en-US" dirty="0">
                <a:solidFill>
                  <a:srgbClr val="333333"/>
                </a:solidFill>
                <a:latin typeface="Cambria" charset="0"/>
                <a:ea typeface="Cambria" charset="0"/>
                <a:cs typeface="Cambria" charset="0"/>
              </a:rPr>
              <a:t>1</a:t>
            </a:r>
            <a:r>
              <a:rPr lang="en-US" dirty="0" smtClean="0">
                <a:solidFill>
                  <a:srgbClr val="333333"/>
                </a:solidFill>
                <a:latin typeface="Cambria" charset="0"/>
                <a:ea typeface="Cambria" charset="0"/>
                <a:cs typeface="Cambria" charset="0"/>
              </a:rPr>
              <a:t>°, </a:t>
            </a:r>
            <a:r>
              <a:rPr lang="en-US" dirty="0" err="1" smtClean="0">
                <a:solidFill>
                  <a:srgbClr val="333333"/>
                </a:solidFill>
                <a:latin typeface="Cambria" charset="0"/>
                <a:ea typeface="Cambria" charset="0"/>
                <a:cs typeface="Cambria" charset="0"/>
              </a:rPr>
              <a:t>sd</a:t>
            </a:r>
            <a:r>
              <a:rPr lang="en-GB" dirty="0" smtClean="0">
                <a:latin typeface="Cambria" charset="0"/>
                <a:ea typeface="Cambria" charset="0"/>
                <a:cs typeface="Cambria" charset="0"/>
              </a:rPr>
              <a:t>) </a:t>
            </a:r>
            <a:endParaRPr lang="en-GB" dirty="0">
              <a:latin typeface="Cambria" charset="0"/>
              <a:ea typeface="Cambria" charset="0"/>
              <a:cs typeface="Cambria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4008" y="1556792"/>
            <a:ext cx="2736304" cy="178843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584" y="3498934"/>
            <a:ext cx="7884368" cy="3294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500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39552" y="332656"/>
            <a:ext cx="80648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Cambria" charset="0"/>
                <a:ea typeface="Cambria" charset="0"/>
                <a:cs typeface="Cambria" charset="0"/>
              </a:rPr>
              <a:t>GP regression on fixation data</a:t>
            </a:r>
            <a:endParaRPr lang="en-GB" sz="4000" dirty="0">
              <a:latin typeface="Cambria" charset="0"/>
              <a:ea typeface="Cambria" charset="0"/>
              <a:cs typeface="Cambria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71600" y="1556792"/>
            <a:ext cx="7776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Cambria" charset="0"/>
                <a:ea typeface="Cambria" charset="0"/>
                <a:cs typeface="Cambria" charset="0"/>
              </a:rPr>
              <a:t>Informative Prior on length scale: </a:t>
            </a:r>
            <a:r>
              <a:rPr lang="en-GB" dirty="0" err="1" smtClean="0">
                <a:latin typeface="Cambria" charset="0"/>
                <a:ea typeface="Cambria" charset="0"/>
                <a:cs typeface="Cambria" charset="0"/>
              </a:rPr>
              <a:t>ls</a:t>
            </a:r>
            <a:r>
              <a:rPr lang="en-GB" dirty="0" smtClean="0">
                <a:latin typeface="Cambria" charset="0"/>
                <a:ea typeface="Cambria" charset="0"/>
                <a:cs typeface="Cambria" charset="0"/>
              </a:rPr>
              <a:t> ~ </a:t>
            </a:r>
            <a:r>
              <a:rPr lang="en-GB" dirty="0" err="1" smtClean="0">
                <a:latin typeface="Cambria" charset="0"/>
                <a:ea typeface="Cambria" charset="0"/>
                <a:cs typeface="Cambria" charset="0"/>
              </a:rPr>
              <a:t>LogGaussian</a:t>
            </a:r>
            <a:r>
              <a:rPr lang="en-GB" dirty="0" smtClean="0">
                <a:latin typeface="Cambria" charset="0"/>
                <a:ea typeface="Cambria" charset="0"/>
                <a:cs typeface="Cambria" charset="0"/>
              </a:rPr>
              <a:t> (mu = </a:t>
            </a:r>
            <a:r>
              <a:rPr lang="en-US" dirty="0">
                <a:solidFill>
                  <a:srgbClr val="333333"/>
                </a:solidFill>
                <a:latin typeface="Cambria" charset="0"/>
                <a:ea typeface="Cambria" charset="0"/>
                <a:cs typeface="Cambria" charset="0"/>
              </a:rPr>
              <a:t>1</a:t>
            </a:r>
            <a:r>
              <a:rPr lang="en-US" dirty="0" smtClean="0">
                <a:solidFill>
                  <a:srgbClr val="333333"/>
                </a:solidFill>
                <a:latin typeface="Cambria" charset="0"/>
                <a:ea typeface="Cambria" charset="0"/>
                <a:cs typeface="Cambria" charset="0"/>
              </a:rPr>
              <a:t>°, </a:t>
            </a:r>
            <a:r>
              <a:rPr lang="en-US" dirty="0" err="1" smtClean="0">
                <a:solidFill>
                  <a:srgbClr val="333333"/>
                </a:solidFill>
                <a:latin typeface="Cambria" charset="0"/>
                <a:ea typeface="Cambria" charset="0"/>
                <a:cs typeface="Cambria" charset="0"/>
              </a:rPr>
              <a:t>sd</a:t>
            </a:r>
            <a:r>
              <a:rPr lang="en-GB" dirty="0" smtClean="0">
                <a:latin typeface="Cambria" charset="0"/>
                <a:ea typeface="Cambria" charset="0"/>
                <a:cs typeface="Cambria" charset="0"/>
              </a:rPr>
              <a:t>) </a:t>
            </a:r>
            <a:endParaRPr lang="en-GB" dirty="0">
              <a:latin typeface="Cambria" charset="0"/>
              <a:ea typeface="Cambria" charset="0"/>
              <a:cs typeface="Cambria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2428513"/>
            <a:ext cx="8800184" cy="3964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849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39552" y="332656"/>
            <a:ext cx="806489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Cambria" charset="0"/>
                <a:ea typeface="Cambria" charset="0"/>
                <a:cs typeface="Cambria" charset="0"/>
              </a:rPr>
              <a:t>Overthinking: </a:t>
            </a:r>
          </a:p>
          <a:p>
            <a:r>
              <a:rPr lang="en-US" sz="4000" dirty="0" smtClean="0">
                <a:latin typeface="Cambria" charset="0"/>
                <a:ea typeface="Cambria" charset="0"/>
                <a:cs typeface="Cambria" charset="0"/>
              </a:rPr>
              <a:t>what is smoothing, really?</a:t>
            </a:r>
            <a:endParaRPr lang="en-GB" sz="4000" dirty="0">
              <a:latin typeface="Cambria" charset="0"/>
              <a:ea typeface="Cambria" charset="0"/>
              <a:cs typeface="Cambria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2132856"/>
            <a:ext cx="8604448" cy="4453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068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39552" y="332656"/>
            <a:ext cx="806489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Cambria" charset="0"/>
                <a:ea typeface="Cambria" charset="0"/>
                <a:cs typeface="Cambria" charset="0"/>
              </a:rPr>
              <a:t>Overthinking: </a:t>
            </a:r>
          </a:p>
          <a:p>
            <a:r>
              <a:rPr lang="en-US" sz="4000" dirty="0" smtClean="0">
                <a:latin typeface="Cambria" charset="0"/>
                <a:ea typeface="Cambria" charset="0"/>
                <a:cs typeface="Cambria" charset="0"/>
              </a:rPr>
              <a:t>what is smoothing, really?</a:t>
            </a:r>
            <a:endParaRPr lang="en-GB" sz="4000" dirty="0">
              <a:latin typeface="Cambria" charset="0"/>
              <a:ea typeface="Cambria" charset="0"/>
              <a:cs typeface="Cambria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2348880"/>
            <a:ext cx="5006597" cy="135742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4071830"/>
            <a:ext cx="5888039" cy="1375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92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7" y="188640"/>
            <a:ext cx="4032448" cy="94170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7" y="1484784"/>
            <a:ext cx="5675119" cy="265739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512" y="4567342"/>
            <a:ext cx="5493271" cy="180107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2120" y="4700642"/>
            <a:ext cx="3347863" cy="173978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52120" y="4567342"/>
            <a:ext cx="3471217" cy="1871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781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39552" y="332656"/>
            <a:ext cx="80648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Cambria" charset="0"/>
                <a:ea typeface="Cambria" charset="0"/>
                <a:cs typeface="Cambria" charset="0"/>
              </a:rPr>
              <a:t>Moving forward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19572" y="1556792"/>
            <a:ext cx="7704856" cy="455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0000" indent="-285750">
              <a:spcBef>
                <a:spcPts val="1200"/>
              </a:spcBef>
              <a:buFont typeface="Arial" charset="0"/>
              <a:buChar char="•"/>
            </a:pPr>
            <a:r>
              <a:rPr lang="en-GB" sz="2000" dirty="0" smtClean="0">
                <a:latin typeface="Cambria" charset="0"/>
                <a:ea typeface="Cambria" charset="0"/>
                <a:cs typeface="Cambria" charset="0"/>
              </a:rPr>
              <a:t>Scale up to more dimensions</a:t>
            </a:r>
          </a:p>
          <a:p>
            <a:pPr marL="817200" lvl="1" indent="-285750">
              <a:spcBef>
                <a:spcPts val="1200"/>
              </a:spcBef>
              <a:buFont typeface="Arial" charset="0"/>
              <a:buChar char="•"/>
            </a:pPr>
            <a:r>
              <a:rPr lang="en-GB" sz="2000" dirty="0" smtClean="0">
                <a:latin typeface="Cambria" charset="0"/>
                <a:ea typeface="Cambria" charset="0"/>
                <a:cs typeface="Cambria" charset="0"/>
              </a:rPr>
              <a:t>Finer grid</a:t>
            </a:r>
          </a:p>
          <a:p>
            <a:pPr marL="817200" lvl="1" indent="-285750">
              <a:spcBef>
                <a:spcPts val="1200"/>
              </a:spcBef>
              <a:buFont typeface="Arial" charset="0"/>
              <a:buChar char="•"/>
            </a:pPr>
            <a:r>
              <a:rPr lang="en-GB" sz="2000" dirty="0" smtClean="0">
                <a:latin typeface="Cambria" charset="0"/>
                <a:ea typeface="Cambria" charset="0"/>
                <a:cs typeface="Cambria" charset="0"/>
              </a:rPr>
              <a:t>Temporal information</a:t>
            </a:r>
          </a:p>
          <a:p>
            <a:pPr marL="360000" indent="-285750">
              <a:spcBef>
                <a:spcPts val="1200"/>
              </a:spcBef>
              <a:buFont typeface="Arial" charset="0"/>
              <a:buChar char="•"/>
            </a:pPr>
            <a:r>
              <a:rPr lang="en-GB" sz="2000" dirty="0" smtClean="0">
                <a:latin typeface="Cambria" charset="0"/>
                <a:ea typeface="Cambria" charset="0"/>
                <a:cs typeface="Cambria" charset="0"/>
              </a:rPr>
              <a:t>Hierarchical model </a:t>
            </a:r>
          </a:p>
          <a:p>
            <a:pPr marL="817200" lvl="1" indent="-285750">
              <a:spcBef>
                <a:spcPts val="1200"/>
              </a:spcBef>
              <a:buFont typeface="Arial" charset="0"/>
              <a:buChar char="•"/>
            </a:pPr>
            <a:r>
              <a:rPr lang="en-GB" sz="2000" dirty="0" smtClean="0">
                <a:latin typeface="Cambria" charset="0"/>
                <a:ea typeface="Cambria" charset="0"/>
                <a:cs typeface="Cambria" charset="0"/>
              </a:rPr>
              <a:t>Subject effect, </a:t>
            </a:r>
            <a:r>
              <a:rPr lang="en-GB" sz="2000" smtClean="0">
                <a:latin typeface="Cambria" charset="0"/>
                <a:ea typeface="Cambria" charset="0"/>
                <a:cs typeface="Cambria" charset="0"/>
              </a:rPr>
              <a:t>multiple </a:t>
            </a:r>
            <a:r>
              <a:rPr lang="en-GB" sz="2000" smtClean="0">
                <a:latin typeface="Cambria" charset="0"/>
                <a:ea typeface="Cambria" charset="0"/>
                <a:cs typeface="Cambria" charset="0"/>
              </a:rPr>
              <a:t>conditions</a:t>
            </a:r>
            <a:r>
              <a:rPr lang="en-GB" sz="2000" dirty="0" smtClean="0">
                <a:latin typeface="Cambria" charset="0"/>
                <a:ea typeface="Cambria" charset="0"/>
                <a:cs typeface="Cambria" charset="0"/>
              </a:rPr>
              <a:t>, etc.</a:t>
            </a:r>
          </a:p>
          <a:p>
            <a:pPr marL="360000" indent="-285750">
              <a:spcBef>
                <a:spcPts val="1200"/>
              </a:spcBef>
              <a:buFont typeface="Arial" charset="0"/>
              <a:buChar char="•"/>
            </a:pPr>
            <a:r>
              <a:rPr lang="en-GB" sz="2000" dirty="0" smtClean="0">
                <a:latin typeface="Cambria" charset="0"/>
                <a:ea typeface="Cambria" charset="0"/>
                <a:cs typeface="Cambria" charset="0"/>
              </a:rPr>
              <a:t>How wrong is it using Gaussian Process to model fixation data?</a:t>
            </a:r>
          </a:p>
          <a:p>
            <a:pPr marL="817200" lvl="1" indent="-285750">
              <a:spcBef>
                <a:spcPts val="1200"/>
              </a:spcBef>
              <a:buFont typeface="Arial" charset="0"/>
              <a:buChar char="•"/>
            </a:pPr>
            <a:r>
              <a:rPr lang="en-GB" sz="2000" dirty="0" err="1" smtClean="0">
                <a:latin typeface="Cambria" charset="0"/>
                <a:ea typeface="Cambria" charset="0"/>
                <a:cs typeface="Cambria" charset="0"/>
              </a:rPr>
              <a:t>Dirichlet</a:t>
            </a:r>
            <a:r>
              <a:rPr lang="en-GB" sz="2000" dirty="0" smtClean="0">
                <a:latin typeface="Cambria" charset="0"/>
                <a:ea typeface="Cambria" charset="0"/>
                <a:cs typeface="Cambria" charset="0"/>
              </a:rPr>
              <a:t> process? </a:t>
            </a:r>
          </a:p>
          <a:p>
            <a:pPr marL="360000" indent="-285750">
              <a:spcBef>
                <a:spcPts val="1200"/>
              </a:spcBef>
              <a:buFont typeface="Arial" charset="0"/>
              <a:buChar char="•"/>
            </a:pPr>
            <a:r>
              <a:rPr lang="en-GB" sz="2000" dirty="0">
                <a:latin typeface="Cambria" charset="0"/>
                <a:ea typeface="Cambria" charset="0"/>
                <a:cs typeface="Cambria" charset="0"/>
              </a:rPr>
              <a:t>Unify model for both Fixation number and fixation duration:</a:t>
            </a:r>
          </a:p>
          <a:p>
            <a:pPr marL="817200" lvl="1" indent="-285750">
              <a:spcBef>
                <a:spcPts val="1200"/>
              </a:spcBef>
              <a:buFont typeface="Arial" charset="0"/>
              <a:buChar char="•"/>
            </a:pPr>
            <a:r>
              <a:rPr lang="en-GB" sz="2000" dirty="0">
                <a:latin typeface="Cambria" charset="0"/>
                <a:ea typeface="Cambria" charset="0"/>
                <a:cs typeface="Cambria" charset="0"/>
              </a:rPr>
              <a:t>Poisson Process for fixation number at location (</a:t>
            </a:r>
            <a:r>
              <a:rPr lang="en-GB" sz="2000" i="1" dirty="0">
                <a:latin typeface="Cambria" charset="0"/>
                <a:ea typeface="Cambria" charset="0"/>
                <a:cs typeface="Cambria" charset="0"/>
              </a:rPr>
              <a:t>x, y</a:t>
            </a:r>
            <a:r>
              <a:rPr lang="en-GB" sz="2000" dirty="0">
                <a:latin typeface="Cambria" charset="0"/>
                <a:ea typeface="Cambria" charset="0"/>
                <a:cs typeface="Cambria" charset="0"/>
              </a:rPr>
              <a:t>)</a:t>
            </a:r>
          </a:p>
          <a:p>
            <a:pPr marL="817200" lvl="1" indent="-285750">
              <a:spcBef>
                <a:spcPts val="1200"/>
              </a:spcBef>
              <a:buFont typeface="Arial" charset="0"/>
              <a:buChar char="•"/>
            </a:pPr>
            <a:r>
              <a:rPr lang="en-GB" sz="2000" dirty="0">
                <a:latin typeface="Cambria" charset="0"/>
                <a:ea typeface="Cambria" charset="0"/>
                <a:cs typeface="Cambria" charset="0"/>
              </a:rPr>
              <a:t>Gamma distribution for fixation duration (waiting time</a:t>
            </a:r>
            <a:r>
              <a:rPr lang="en-GB" sz="2000" dirty="0" smtClean="0">
                <a:latin typeface="Cambria" charset="0"/>
                <a:ea typeface="Cambria" charset="0"/>
                <a:cs typeface="Cambria" charset="0"/>
              </a:rPr>
              <a:t>)</a:t>
            </a:r>
            <a:endParaRPr lang="en-GB" sz="2000" dirty="0">
              <a:latin typeface="Cambria" charset="0"/>
              <a:ea typeface="Cambria" charset="0"/>
              <a:cs typeface="Cambri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2160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laoj\Downloads\F5DSDEO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519727"/>
            <a:ext cx="2538630" cy="1689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bipolaraspiemom.files.wordpress.com/2011/07/javan-eeg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75" b="18753"/>
          <a:stretch/>
        </p:blipFill>
        <p:spPr bwMode="auto">
          <a:xfrm>
            <a:off x="3372914" y="1519727"/>
            <a:ext cx="2378180" cy="2339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www.wired.com/images_blogs/wiredscience/2009/09/fmri-salmon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95" r="10444"/>
          <a:stretch/>
        </p:blipFill>
        <p:spPr bwMode="auto">
          <a:xfrm>
            <a:off x="6189842" y="1519727"/>
            <a:ext cx="2544253" cy="1689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001111" y="860434"/>
            <a:ext cx="1427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mbria" charset="0"/>
                <a:ea typeface="Cambria" charset="0"/>
                <a:cs typeface="Cambria" charset="0"/>
              </a:rPr>
              <a:t>Eye-tracking</a:t>
            </a:r>
            <a:endParaRPr lang="fr-CH" dirty="0">
              <a:latin typeface="Cambria" charset="0"/>
              <a:ea typeface="Cambria" charset="0"/>
              <a:cs typeface="Cambria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259421" y="860434"/>
            <a:ext cx="643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dirty="0" smtClean="0">
                <a:latin typeface="Cambria" charset="0"/>
                <a:ea typeface="Cambria" charset="0"/>
                <a:cs typeface="Cambria" charset="0"/>
              </a:rPr>
              <a:t>EEG </a:t>
            </a:r>
            <a:endParaRPr lang="fr-CH" dirty="0">
              <a:latin typeface="Cambria" charset="0"/>
              <a:ea typeface="Cambria" charset="0"/>
              <a:cs typeface="Cambria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093506" y="917285"/>
            <a:ext cx="6607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H" dirty="0" err="1" smtClean="0">
                <a:latin typeface="Cambria" charset="0"/>
                <a:ea typeface="Cambria" charset="0"/>
                <a:cs typeface="Cambria" charset="0"/>
              </a:rPr>
              <a:t>fMRI</a:t>
            </a:r>
            <a:endParaRPr lang="fr-CH" dirty="0">
              <a:latin typeface="Cambria" charset="0"/>
              <a:ea typeface="Cambria" charset="0"/>
              <a:cs typeface="Cambria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934" y="4225855"/>
            <a:ext cx="4053070" cy="227481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234575" y="5040098"/>
            <a:ext cx="340849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latin typeface="Cambria" charset="0"/>
                <a:ea typeface="Cambria" charset="0"/>
                <a:cs typeface="Cambria" charset="0"/>
                <a:hlinkClick r:id="rId6"/>
              </a:rPr>
              <a:t>https://github.com/junpenglao</a:t>
            </a:r>
            <a:r>
              <a:rPr lang="en-GB" dirty="0" smtClean="0">
                <a:latin typeface="Cambria" charset="0"/>
                <a:ea typeface="Cambria" charset="0"/>
                <a:cs typeface="Cambria" charset="0"/>
                <a:hlinkClick r:id="rId6"/>
              </a:rPr>
              <a:t>/</a:t>
            </a:r>
            <a:endParaRPr lang="en-GB" dirty="0" smtClean="0">
              <a:latin typeface="Cambria" charset="0"/>
              <a:ea typeface="Cambria" charset="0"/>
              <a:cs typeface="Cambria" charset="0"/>
            </a:endParaRPr>
          </a:p>
          <a:p>
            <a:r>
              <a:rPr lang="en-GB" dirty="0" smtClean="0">
                <a:latin typeface="Cambria" charset="0"/>
                <a:ea typeface="Cambria" charset="0"/>
                <a:cs typeface="Cambria" charset="0"/>
                <a:hlinkClick r:id="rId7"/>
              </a:rPr>
              <a:t>http://junpenglao.xyz</a:t>
            </a:r>
            <a:r>
              <a:rPr lang="en-GB" dirty="0" smtClean="0">
                <a:latin typeface="Cambria" charset="0"/>
                <a:ea typeface="Cambria" charset="0"/>
                <a:cs typeface="Cambria" charset="0"/>
              </a:rPr>
              <a:t> </a:t>
            </a:r>
            <a:endParaRPr lang="en-GB" dirty="0">
              <a:latin typeface="Cambria" charset="0"/>
              <a:ea typeface="Cambria" charset="0"/>
              <a:cs typeface="Cambria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00281" y="49164"/>
            <a:ext cx="2515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mbria" charset="0"/>
                <a:ea typeface="Cambria" charset="0"/>
                <a:cs typeface="Cambria" charset="0"/>
              </a:rPr>
              <a:t>Little bit about myself…</a:t>
            </a:r>
            <a:endParaRPr lang="fr-CH" dirty="0">
              <a:latin typeface="Cambria" charset="0"/>
              <a:ea typeface="Cambria" charset="0"/>
              <a:cs typeface="Cambri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4698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46514" y="1628800"/>
            <a:ext cx="511256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 smtClean="0">
                <a:latin typeface="Cambria" charset="0"/>
                <a:ea typeface="Cambria" charset="0"/>
                <a:cs typeface="Cambria" charset="0"/>
              </a:rPr>
              <a:t>Thanks!</a:t>
            </a:r>
            <a:endParaRPr lang="en-US" sz="6600" dirty="0">
              <a:latin typeface="Cambria" charset="0"/>
              <a:ea typeface="Cambria" charset="0"/>
              <a:cs typeface="Cambria" charset="0"/>
            </a:endParaRPr>
          </a:p>
        </p:txBody>
      </p:sp>
      <p:pic>
        <p:nvPicPr>
          <p:cNvPr id="6" name="Picture 7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4601" y="6021288"/>
            <a:ext cx="1883256" cy="509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4" descr="C:\Users\laoj\Google Drive\temp\unifr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5180" y="5845982"/>
            <a:ext cx="1289488" cy="864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6722" y="5805264"/>
            <a:ext cx="979593" cy="90481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512" y="5726378"/>
            <a:ext cx="2016224" cy="113162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022750" y="3947864"/>
            <a:ext cx="60030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dirty="0" smtClean="0">
                <a:solidFill>
                  <a:srgbClr val="FF0000"/>
                </a:solidFill>
                <a:latin typeface="Cambria" charset="0"/>
                <a:ea typeface="Cambria" charset="0"/>
                <a:cs typeface="Cambria" charset="0"/>
              </a:rPr>
              <a:t>More information could be found on my </a:t>
            </a:r>
            <a:r>
              <a:rPr lang="en-GB" dirty="0" err="1" smtClean="0">
                <a:solidFill>
                  <a:srgbClr val="FF0000"/>
                </a:solidFill>
                <a:latin typeface="Cambria" charset="0"/>
                <a:ea typeface="Cambria" charset="0"/>
                <a:cs typeface="Cambria" charset="0"/>
              </a:rPr>
              <a:t>Github</a:t>
            </a:r>
            <a:r>
              <a:rPr lang="en-GB" dirty="0" smtClean="0">
                <a:solidFill>
                  <a:srgbClr val="FF0000"/>
                </a:solidFill>
                <a:latin typeface="Cambria" charset="0"/>
                <a:ea typeface="Cambria" charset="0"/>
                <a:cs typeface="Cambria" charset="0"/>
              </a:rPr>
              <a:t> repository</a:t>
            </a:r>
            <a:r>
              <a:rPr lang="en-GB" dirty="0">
                <a:solidFill>
                  <a:srgbClr val="FF0000"/>
                </a:solidFill>
                <a:latin typeface="Cambria" charset="0"/>
                <a:ea typeface="Cambria" charset="0"/>
                <a:cs typeface="Cambria" charset="0"/>
              </a:rPr>
              <a:t>: </a:t>
            </a:r>
            <a:endParaRPr lang="en-GB" dirty="0" smtClean="0">
              <a:solidFill>
                <a:srgbClr val="FF0000"/>
              </a:solidFill>
              <a:latin typeface="Cambria" charset="0"/>
              <a:ea typeface="Cambria" charset="0"/>
              <a:cs typeface="Cambria" charset="0"/>
            </a:endParaRPr>
          </a:p>
          <a:p>
            <a:pPr algn="r"/>
            <a:r>
              <a:rPr lang="en-GB" dirty="0" err="1" smtClean="0">
                <a:solidFill>
                  <a:srgbClr val="FF0000"/>
                </a:solidFill>
                <a:latin typeface="Cambria" charset="0"/>
                <a:ea typeface="Cambria" charset="0"/>
                <a:cs typeface="Cambria" charset="0"/>
              </a:rPr>
              <a:t>junpenglao</a:t>
            </a:r>
            <a:r>
              <a:rPr lang="en-GB" dirty="0" smtClean="0">
                <a:solidFill>
                  <a:srgbClr val="FF0000"/>
                </a:solidFill>
                <a:latin typeface="Cambria" charset="0"/>
                <a:ea typeface="Cambria" charset="0"/>
                <a:cs typeface="Cambria" charset="0"/>
              </a:rPr>
              <a:t>/</a:t>
            </a:r>
            <a:r>
              <a:rPr lang="en-GB" dirty="0" err="1" smtClean="0">
                <a:solidFill>
                  <a:srgbClr val="FF0000"/>
                </a:solidFill>
                <a:latin typeface="Cambria" charset="0"/>
                <a:ea typeface="Cambria" charset="0"/>
                <a:cs typeface="Cambria" charset="0"/>
              </a:rPr>
              <a:t>Bayesian_Smoothing_EyeMovement</a:t>
            </a:r>
            <a:endParaRPr lang="en-GB" dirty="0">
              <a:solidFill>
                <a:srgbClr val="FF0000"/>
              </a:solidFill>
              <a:latin typeface="Cambria" charset="0"/>
              <a:ea typeface="Cambria" charset="0"/>
              <a:cs typeface="Cambri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1768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39552" y="332656"/>
            <a:ext cx="80648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Cambria" charset="0"/>
                <a:ea typeface="Cambria" charset="0"/>
                <a:cs typeface="Cambria" charset="0"/>
              </a:rPr>
              <a:t>Bonus slide</a:t>
            </a:r>
          </a:p>
        </p:txBody>
      </p:sp>
      <p:sp>
        <p:nvSpPr>
          <p:cNvPr id="3" name="Rectangle 2"/>
          <p:cNvSpPr/>
          <p:nvPr/>
        </p:nvSpPr>
        <p:spPr>
          <a:xfrm>
            <a:off x="539552" y="1065491"/>
            <a:ext cx="512467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latin typeface="Cambria" charset="0"/>
                <a:ea typeface="Cambria" charset="0"/>
                <a:cs typeface="Cambria" charset="0"/>
              </a:rPr>
              <a:t>Is it help to have mean function?</a:t>
            </a:r>
            <a:endParaRPr lang="en-GB" sz="2800" dirty="0">
              <a:latin typeface="Cambria" charset="0"/>
              <a:ea typeface="Cambria" charset="0"/>
              <a:cs typeface="Cambria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36" y="2132856"/>
            <a:ext cx="4470373" cy="316751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6409" y="2351300"/>
            <a:ext cx="4463025" cy="2949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289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39552" y="332656"/>
            <a:ext cx="56166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 smtClean="0">
                <a:latin typeface="Cambria" charset="0"/>
                <a:ea typeface="Cambria" charset="0"/>
                <a:cs typeface="Cambria" charset="0"/>
              </a:rPr>
              <a:t>Eye movement</a:t>
            </a:r>
            <a:endParaRPr lang="en-GB" sz="4000" dirty="0">
              <a:latin typeface="Cambria" charset="0"/>
              <a:ea typeface="Cambria" charset="0"/>
              <a:cs typeface="Cambria" charset="0"/>
            </a:endParaRPr>
          </a:p>
        </p:txBody>
      </p:sp>
      <p:pic>
        <p:nvPicPr>
          <p:cNvPr id="7" name="Picture 2" descr="C:\Users\laoj\Google Drive\PVL_mirco\SSP2013\eyetremble1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780928"/>
            <a:ext cx="3429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4020722" y="2229018"/>
            <a:ext cx="4951581" cy="3638598"/>
            <a:chOff x="937115" y="3137876"/>
            <a:chExt cx="4951581" cy="3638598"/>
          </a:xfrm>
        </p:grpSpPr>
        <p:grpSp>
          <p:nvGrpSpPr>
            <p:cNvPr id="9" name="Group 8"/>
            <p:cNvGrpSpPr/>
            <p:nvPr/>
          </p:nvGrpSpPr>
          <p:grpSpPr>
            <a:xfrm>
              <a:off x="937115" y="3137876"/>
              <a:ext cx="4841782" cy="3389821"/>
              <a:chOff x="937115" y="3137876"/>
              <a:chExt cx="4841782" cy="3389821"/>
            </a:xfrm>
          </p:grpSpPr>
          <p:pic>
            <p:nvPicPr>
              <p:cNvPr id="11" name="Picture 2"/>
              <p:cNvPicPr>
                <a:picLocks noChangeAspect="1" noChangeArrowheads="1"/>
              </p:cNvPicPr>
              <p:nvPr/>
            </p:nvPicPr>
            <p:blipFill>
              <a:blip r:embed="rId4">
                <a:clrChange>
                  <a:clrFrom>
                    <a:srgbClr val="000000"/>
                  </a:clrFrom>
                  <a:clrTo>
                    <a:srgbClr val="000000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1753"/>
              <a:stretch>
                <a:fillRect/>
              </a:stretch>
            </p:blipFill>
            <p:spPr bwMode="auto">
              <a:xfrm>
                <a:off x="3419872" y="3137876"/>
                <a:ext cx="2359025" cy="33898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2" name="Picture 11"/>
              <p:cNvPicPr>
                <a:picLocks noChangeAspect="1" noChangeArrowheads="1"/>
              </p:cNvPicPr>
              <p:nvPr/>
            </p:nvPicPr>
            <p:blipFill>
              <a:blip r:embed="rId4">
                <a:clrChange>
                  <a:clrFrom>
                    <a:srgbClr val="000000"/>
                  </a:clrFrom>
                  <a:clrTo>
                    <a:srgbClr val="000000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1753"/>
              <a:stretch>
                <a:fillRect/>
              </a:stretch>
            </p:blipFill>
            <p:spPr bwMode="auto">
              <a:xfrm>
                <a:off x="937115" y="3292136"/>
                <a:ext cx="2214563" cy="30861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0" name="Rectangle 9"/>
            <p:cNvSpPr/>
            <p:nvPr/>
          </p:nvSpPr>
          <p:spPr>
            <a:xfrm>
              <a:off x="3851920" y="6407142"/>
              <a:ext cx="203677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err="1"/>
                <a:t>Yarbus</a:t>
              </a:r>
              <a:r>
                <a:rPr lang="en-US" dirty="0"/>
                <a:t>, A. L. (1967</a:t>
              </a:r>
              <a:r>
                <a:rPr lang="en-US" dirty="0" smtClean="0"/>
                <a:t>)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109767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7664" y="1988840"/>
            <a:ext cx="6350000" cy="42291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39552" y="332656"/>
            <a:ext cx="80648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 smtClean="0">
                <a:latin typeface="Cambria" charset="0"/>
                <a:ea typeface="Cambria" charset="0"/>
                <a:cs typeface="Cambria" charset="0"/>
              </a:rPr>
              <a:t>The Question:</a:t>
            </a:r>
            <a:endParaRPr lang="en-GB" sz="4000" dirty="0">
              <a:latin typeface="Cambria" charset="0"/>
              <a:ea typeface="Cambria" charset="0"/>
              <a:cs typeface="Cambri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5231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oup1-1-296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79443" y="2852936"/>
            <a:ext cx="3605569" cy="284476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39552" y="332656"/>
            <a:ext cx="80648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 smtClean="0">
                <a:latin typeface="Cambria" charset="0"/>
                <a:ea typeface="Cambria" charset="0"/>
                <a:cs typeface="Cambria" charset="0"/>
              </a:rPr>
              <a:t>Fixations</a:t>
            </a:r>
            <a:endParaRPr lang="en-GB" sz="4000" dirty="0">
              <a:latin typeface="Cambria" charset="0"/>
              <a:ea typeface="Cambria" charset="0"/>
              <a:cs typeface="Cambria" charset="0"/>
            </a:endParaRPr>
          </a:p>
        </p:txBody>
      </p:sp>
      <p:pic>
        <p:nvPicPr>
          <p:cNvPr id="12" name="Group2-1-2965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008953" y="2852936"/>
            <a:ext cx="3605569" cy="284476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438111" y="1772816"/>
            <a:ext cx="2088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latin typeface="Cambria" charset="0"/>
                <a:ea typeface="Cambria" charset="0"/>
                <a:cs typeface="Cambria" charset="0"/>
              </a:rPr>
              <a:t>Group A</a:t>
            </a:r>
            <a:endParaRPr lang="en-GB" dirty="0">
              <a:latin typeface="Cambria" charset="0"/>
              <a:ea typeface="Cambria" charset="0"/>
              <a:cs typeface="Cambria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767621" y="1762073"/>
            <a:ext cx="2088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latin typeface="Cambria" charset="0"/>
                <a:ea typeface="Cambria" charset="0"/>
                <a:cs typeface="Cambria" charset="0"/>
              </a:rPr>
              <a:t>Group B</a:t>
            </a:r>
            <a:endParaRPr lang="en-GB" dirty="0">
              <a:latin typeface="Cambria" charset="0"/>
              <a:ea typeface="Cambria" charset="0"/>
              <a:cs typeface="Cambri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1170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333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8333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repeatCount="indefinite" fill="remove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80000">
                <p:cTn id="15" repeatCount="indefinite" fill="remove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2708920"/>
            <a:ext cx="3886200" cy="2921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8024" y="2708920"/>
            <a:ext cx="3886200" cy="2921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582552" y="1756589"/>
            <a:ext cx="2088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latin typeface="Cambria" charset="0"/>
                <a:ea typeface="Cambria" charset="0"/>
                <a:cs typeface="Cambria" charset="0"/>
              </a:rPr>
              <a:t>Group A</a:t>
            </a:r>
            <a:endParaRPr lang="en-GB" dirty="0">
              <a:latin typeface="Cambria" charset="0"/>
              <a:ea typeface="Cambria" charset="0"/>
              <a:cs typeface="Cambria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687008" y="1772816"/>
            <a:ext cx="2088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latin typeface="Cambria" charset="0"/>
                <a:ea typeface="Cambria" charset="0"/>
                <a:cs typeface="Cambria" charset="0"/>
              </a:rPr>
              <a:t>Group B</a:t>
            </a:r>
            <a:endParaRPr lang="en-GB" dirty="0">
              <a:latin typeface="Cambria" charset="0"/>
              <a:ea typeface="Cambria" charset="0"/>
              <a:cs typeface="Cambria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9552" y="332656"/>
            <a:ext cx="80648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 smtClean="0">
                <a:latin typeface="Cambria" charset="0"/>
                <a:ea typeface="Cambria" charset="0"/>
                <a:cs typeface="Cambria" charset="0"/>
              </a:rPr>
              <a:t>NHST using ROI:</a:t>
            </a:r>
            <a:endParaRPr lang="en-GB" sz="4000" dirty="0">
              <a:latin typeface="Cambria" charset="0"/>
              <a:ea typeface="Cambria" charset="0"/>
              <a:cs typeface="Cambria" charset="0"/>
            </a:endParaRPr>
          </a:p>
        </p:txBody>
      </p:sp>
      <p:sp>
        <p:nvSpPr>
          <p:cNvPr id="10" name="Oval 9"/>
          <p:cNvSpPr/>
          <p:nvPr/>
        </p:nvSpPr>
        <p:spPr>
          <a:xfrm>
            <a:off x="1870584" y="3645024"/>
            <a:ext cx="1512168" cy="77199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Oval 10"/>
          <p:cNvSpPr/>
          <p:nvPr/>
        </p:nvSpPr>
        <p:spPr>
          <a:xfrm rot="5400000">
            <a:off x="2148568" y="4509120"/>
            <a:ext cx="956200" cy="77199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Oval 11"/>
          <p:cNvSpPr/>
          <p:nvPr/>
        </p:nvSpPr>
        <p:spPr>
          <a:xfrm>
            <a:off x="5940152" y="3622562"/>
            <a:ext cx="1512168" cy="77199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Oval 12"/>
          <p:cNvSpPr/>
          <p:nvPr/>
        </p:nvSpPr>
        <p:spPr>
          <a:xfrm rot="5400000">
            <a:off x="6218136" y="4486658"/>
            <a:ext cx="956200" cy="77199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5149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2708920"/>
            <a:ext cx="3886200" cy="2921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8024" y="2708920"/>
            <a:ext cx="3886200" cy="2921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743" y="2725147"/>
            <a:ext cx="2904774" cy="290477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626" y="2725147"/>
            <a:ext cx="2904774" cy="290477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582552" y="1756589"/>
            <a:ext cx="2088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mtClean="0">
                <a:latin typeface="Cambria" charset="0"/>
                <a:ea typeface="Cambria" charset="0"/>
                <a:cs typeface="Cambria" charset="0"/>
              </a:rPr>
              <a:t>Group A</a:t>
            </a:r>
            <a:endParaRPr lang="en-GB">
              <a:latin typeface="Cambria" charset="0"/>
              <a:ea typeface="Cambria" charset="0"/>
              <a:cs typeface="Cambria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687008" y="1772816"/>
            <a:ext cx="2088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latin typeface="Cambria" charset="0"/>
                <a:ea typeface="Cambria" charset="0"/>
                <a:cs typeface="Cambria" charset="0"/>
              </a:rPr>
              <a:t>Group B</a:t>
            </a:r>
            <a:endParaRPr lang="en-GB" dirty="0">
              <a:latin typeface="Cambria" charset="0"/>
              <a:ea typeface="Cambria" charset="0"/>
              <a:cs typeface="Cambria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9552" y="332656"/>
            <a:ext cx="80648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 smtClean="0">
                <a:latin typeface="Cambria" charset="0"/>
                <a:ea typeface="Cambria" charset="0"/>
                <a:cs typeface="Cambria" charset="0"/>
              </a:rPr>
              <a:t>Data-driven analysis</a:t>
            </a:r>
            <a:endParaRPr lang="en-GB" sz="4000" dirty="0">
              <a:latin typeface="Cambria" charset="0"/>
              <a:ea typeface="Cambria" charset="0"/>
              <a:cs typeface="Cambria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699792" y="3933056"/>
            <a:ext cx="236364" cy="23636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/>
        </p:nvSpPr>
        <p:spPr>
          <a:xfrm>
            <a:off x="6876256" y="3941170"/>
            <a:ext cx="236364" cy="23636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6454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1412776"/>
            <a:ext cx="7200800" cy="528427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39552" y="332656"/>
            <a:ext cx="80648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Cambria" charset="0"/>
                <a:ea typeface="Cambria" charset="0"/>
                <a:cs typeface="Cambria" charset="0"/>
              </a:rPr>
              <a:t>Spatial mapping </a:t>
            </a:r>
            <a:r>
              <a:rPr lang="en-US" sz="4000" dirty="0" smtClean="0">
                <a:latin typeface="Cambria" charset="0"/>
                <a:ea typeface="Cambria" charset="0"/>
                <a:cs typeface="Cambria" charset="0"/>
              </a:rPr>
              <a:t>of fixation data</a:t>
            </a:r>
            <a:endParaRPr lang="en-GB" sz="4000" dirty="0">
              <a:latin typeface="Cambria" charset="0"/>
              <a:ea typeface="Cambria" charset="0"/>
              <a:cs typeface="Cambria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827584" y="2276872"/>
            <a:ext cx="4320480" cy="14401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7026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4298</TotalTime>
  <Words>356</Words>
  <Application>Microsoft Macintosh PowerPoint</Application>
  <PresentationFormat>On-screen Show (4:3)</PresentationFormat>
  <Paragraphs>81</Paragraphs>
  <Slides>31</Slides>
  <Notes>7</Notes>
  <HiddenSlides>0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8" baseType="lpstr">
      <vt:lpstr>Antique Olive</vt:lpstr>
      <vt:lpstr>Arial</vt:lpstr>
      <vt:lpstr>Calibri</vt:lpstr>
      <vt:lpstr>Cambria</vt:lpstr>
      <vt:lpstr>ＭＳ Ｐゴシック</vt:lpstr>
      <vt:lpstr>Times New Roman</vt:lpstr>
      <vt:lpstr>Office Theme</vt:lpstr>
      <vt:lpstr>Statistical Inferences of Eye movement data using Bayesian smoothing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UNIFR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Understanding Vision  Through Eye Movement Diversity</dc:title>
  <dc:creator>LAO Junpeng</dc:creator>
  <cp:lastModifiedBy>junpeng Lao</cp:lastModifiedBy>
  <cp:revision>133</cp:revision>
  <dcterms:created xsi:type="dcterms:W3CDTF">2015-03-14T09:19:56Z</dcterms:created>
  <dcterms:modified xsi:type="dcterms:W3CDTF">2017-05-10T05:05:54Z</dcterms:modified>
</cp:coreProperties>
</file>